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3" d="100"/>
          <a:sy n="73"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5126" cy="501981"/>
          </a:xfrm>
          <a:prstGeom prst="rect">
            <a:avLst/>
          </a:prstGeom>
        </p:spPr>
        <p:txBody>
          <a:bodyPr vert="horz" lIns="63182" tIns="31591" rIns="63182" bIns="31591" rtlCol="0"/>
          <a:lstStyle>
            <a:lvl1pPr algn="l">
              <a:defRPr sz="800"/>
            </a:lvl1pPr>
          </a:lstStyle>
          <a:p>
            <a:endParaRPr kumimoji="1" lang="ja-JP" altLang="en-US"/>
          </a:p>
        </p:txBody>
      </p:sp>
      <p:sp>
        <p:nvSpPr>
          <p:cNvPr id="3" name="日付プレースホルダー 2"/>
          <p:cNvSpPr>
            <a:spLocks noGrp="1"/>
          </p:cNvSpPr>
          <p:nvPr>
            <p:ph type="dt" idx="1"/>
          </p:nvPr>
        </p:nvSpPr>
        <p:spPr>
          <a:xfrm>
            <a:off x="3901946" y="1"/>
            <a:ext cx="2985125" cy="501981"/>
          </a:xfrm>
          <a:prstGeom prst="rect">
            <a:avLst/>
          </a:prstGeom>
        </p:spPr>
        <p:txBody>
          <a:bodyPr vert="horz" lIns="63182" tIns="31591" rIns="63182" bIns="31591" rtlCol="0"/>
          <a:lstStyle>
            <a:lvl1pPr algn="r">
              <a:defRPr sz="800"/>
            </a:lvl1pPr>
          </a:lstStyle>
          <a:p>
            <a:fld id="{BC11AB8F-E818-42A1-B537-7D13716C3D35}" type="datetimeFigureOut">
              <a:rPr kumimoji="1" lang="ja-JP" altLang="en-US" smtClean="0"/>
              <a:t>2023/6/14</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63182" tIns="31591" rIns="63182" bIns="31591" rtlCol="0" anchor="ctr"/>
          <a:lstStyle/>
          <a:p>
            <a:endParaRPr lang="ja-JP" altLang="en-US"/>
          </a:p>
        </p:txBody>
      </p:sp>
      <p:sp>
        <p:nvSpPr>
          <p:cNvPr id="5" name="ノート プレースホルダー 4"/>
          <p:cNvSpPr>
            <a:spLocks noGrp="1"/>
          </p:cNvSpPr>
          <p:nvPr>
            <p:ph type="body" sz="quarter" idx="3"/>
          </p:nvPr>
        </p:nvSpPr>
        <p:spPr>
          <a:xfrm>
            <a:off x="688709" y="4821664"/>
            <a:ext cx="5510748" cy="3944297"/>
          </a:xfrm>
          <a:prstGeom prst="rect">
            <a:avLst/>
          </a:prstGeom>
        </p:spPr>
        <p:txBody>
          <a:bodyPr vert="horz" lIns="63182" tIns="31591" rIns="63182" bIns="315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733"/>
            <a:ext cx="2985126" cy="501981"/>
          </a:xfrm>
          <a:prstGeom prst="rect">
            <a:avLst/>
          </a:prstGeom>
        </p:spPr>
        <p:txBody>
          <a:bodyPr vert="horz" lIns="63182" tIns="31591" rIns="63182" bIns="31591"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901946" y="9516733"/>
            <a:ext cx="2985125" cy="501981"/>
          </a:xfrm>
          <a:prstGeom prst="rect">
            <a:avLst/>
          </a:prstGeom>
        </p:spPr>
        <p:txBody>
          <a:bodyPr vert="horz" lIns="63182" tIns="31591" rIns="63182" bIns="31591" rtlCol="0" anchor="b"/>
          <a:lstStyle>
            <a:lvl1pPr algn="r">
              <a:defRPr sz="800"/>
            </a:lvl1pPr>
          </a:lstStyle>
          <a:p>
            <a:fld id="{3DB3CECF-8182-4232-BA25-2DB308D178FE}" type="slidenum">
              <a:rPr kumimoji="1" lang="ja-JP" altLang="en-US" smtClean="0"/>
              <a:t>‹#›</a:t>
            </a:fld>
            <a:endParaRPr kumimoji="1" lang="ja-JP" altLang="en-US"/>
          </a:p>
        </p:txBody>
      </p:sp>
    </p:spTree>
    <p:extLst>
      <p:ext uri="{BB962C8B-B14F-4D97-AF65-F5344CB8AC3E}">
        <p14:creationId xmlns:p14="http://schemas.microsoft.com/office/powerpoint/2010/main" val="2810111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162382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160700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196739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37263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2394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204246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28173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199869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33802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216387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EAE32A-A33D-4F6D-A8CC-403FDC05394D}" type="datetimeFigureOut">
              <a:rPr kumimoji="1" lang="ja-JP" altLang="en-US" smtClean="0"/>
              <a:t>2023/6/14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215331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AE32A-A33D-4F6D-A8CC-403FDC05394D}" type="datetimeFigureOut">
              <a:rPr kumimoji="1" lang="ja-JP" altLang="en-US" smtClean="0"/>
              <a:t>2023/6/14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C5D37-1637-4755-BD1D-0D77F726B920}" type="slidenum">
              <a:rPr kumimoji="1" lang="ja-JP" altLang="en-US" smtClean="0"/>
              <a:t>‹#›</a:t>
            </a:fld>
            <a:endParaRPr kumimoji="1" lang="ja-JP" altLang="en-US"/>
          </a:p>
        </p:txBody>
      </p:sp>
    </p:spTree>
    <p:extLst>
      <p:ext uri="{BB962C8B-B14F-4D97-AF65-F5344CB8AC3E}">
        <p14:creationId xmlns:p14="http://schemas.microsoft.com/office/powerpoint/2010/main" val="36532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png"/><Relationship Id="rId39" Type="http://schemas.openxmlformats.org/officeDocument/2006/relationships/image" Target="../media/image53.png"/><Relationship Id="rId21" Type="http://schemas.openxmlformats.org/officeDocument/2006/relationships/image" Target="../media/image35.jpeg"/><Relationship Id="rId34" Type="http://schemas.openxmlformats.org/officeDocument/2006/relationships/image" Target="../media/image48.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jpeg"/><Relationship Id="rId33" Type="http://schemas.openxmlformats.org/officeDocument/2006/relationships/image" Target="../media/image47.jpeg"/><Relationship Id="rId38" Type="http://schemas.openxmlformats.org/officeDocument/2006/relationships/image" Target="../media/image52.jpe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jpeg"/><Relationship Id="rId37" Type="http://schemas.openxmlformats.org/officeDocument/2006/relationships/image" Target="../media/image51.jpeg"/><Relationship Id="rId40" Type="http://schemas.openxmlformats.org/officeDocument/2006/relationships/image" Target="../media/image54.png"/><Relationship Id="rId5" Type="http://schemas.openxmlformats.org/officeDocument/2006/relationships/image" Target="../media/image19.jpeg"/><Relationship Id="rId15" Type="http://schemas.openxmlformats.org/officeDocument/2006/relationships/image" Target="../media/image29.png"/><Relationship Id="rId23" Type="http://schemas.openxmlformats.org/officeDocument/2006/relationships/image" Target="../media/image37.jpeg"/><Relationship Id="rId28" Type="http://schemas.openxmlformats.org/officeDocument/2006/relationships/image" Target="../media/image42.jpeg"/><Relationship Id="rId36" Type="http://schemas.openxmlformats.org/officeDocument/2006/relationships/image" Target="../media/image50.jpe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 Id="rId35" Type="http://schemas.openxmlformats.org/officeDocument/2006/relationships/image" Target="../media/image49.jpeg"/><Relationship Id="rId8" Type="http://schemas.openxmlformats.org/officeDocument/2006/relationships/image" Target="../media/image22.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春背景イラスト／無料イラスト/フリー素材なら「イラスト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 y="4834721"/>
            <a:ext cx="6092105" cy="20232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イラスト無料｜春 シンプルな菜の花の背景素材 | イラストダウンロー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2898"/>
            <a:ext cx="6094193" cy="2384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ring Background 画像 - Freepikで無料ダウンロー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846" y="-13061"/>
            <a:ext cx="6091153" cy="6872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菜の花と桜の花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 y="0"/>
            <a:ext cx="6097480" cy="240356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a:off x="6087537" y="96370"/>
            <a:ext cx="2" cy="685800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H="1">
            <a:off x="13307" y="2416628"/>
            <a:ext cx="6074229"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H="1">
            <a:off x="0" y="4807132"/>
            <a:ext cx="6074229" cy="0"/>
          </a:xfrm>
          <a:prstGeom prst="line">
            <a:avLst/>
          </a:prstGeom>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9361360" y="5945406"/>
            <a:ext cx="2765101" cy="844448"/>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r"/>
            <a:r>
              <a:rPr kumimoji="1" lang="ja-JP" altLang="en-US" sz="1200" b="1" dirty="0" smtClean="0"/>
              <a:t>社会福祉法人　福医会</a:t>
            </a:r>
            <a:endParaRPr kumimoji="1" lang="en-US" altLang="ja-JP" sz="1200" b="1" dirty="0" smtClean="0"/>
          </a:p>
          <a:p>
            <a:pPr algn="r"/>
            <a:r>
              <a:rPr lang="ja-JP" altLang="en-US" sz="1200" b="1" dirty="0" smtClean="0"/>
              <a:t>特別養護老人ホームさいかい</a:t>
            </a:r>
            <a:endParaRPr lang="en-US" altLang="ja-JP" sz="1200" b="1" dirty="0" smtClean="0"/>
          </a:p>
          <a:p>
            <a:pPr algn="r"/>
            <a:r>
              <a:rPr kumimoji="1" lang="ja-JP" altLang="en-US" sz="1200" b="1" dirty="0" smtClean="0"/>
              <a:t>短期入所生活介護さいかい</a:t>
            </a:r>
            <a:endParaRPr kumimoji="1" lang="en-US" altLang="ja-JP" sz="1200" b="1" dirty="0" smtClean="0"/>
          </a:p>
          <a:p>
            <a:pPr algn="r"/>
            <a:r>
              <a:rPr lang="ja-JP" altLang="en-US" sz="1200" b="1" dirty="0" smtClean="0"/>
              <a:t>＜第</a:t>
            </a:r>
            <a:r>
              <a:rPr lang="en-US" altLang="ja-JP" sz="1200" b="1" dirty="0" smtClean="0"/>
              <a:t>43</a:t>
            </a:r>
            <a:r>
              <a:rPr lang="ja-JP" altLang="en-US" sz="1200" b="1" dirty="0" smtClean="0"/>
              <a:t>号＞</a:t>
            </a:r>
            <a:r>
              <a:rPr lang="en-US" altLang="ja-JP" sz="1200" b="1" dirty="0" smtClean="0"/>
              <a:t>2023</a:t>
            </a:r>
            <a:r>
              <a:rPr lang="ja-JP" altLang="en-US" sz="1200" b="1" dirty="0" smtClean="0"/>
              <a:t>年</a:t>
            </a:r>
            <a:r>
              <a:rPr lang="en-US" altLang="ja-JP" sz="1200" b="1" dirty="0"/>
              <a:t>5</a:t>
            </a:r>
            <a:r>
              <a:rPr lang="ja-JP" altLang="en-US" sz="1200" b="1" dirty="0" smtClean="0"/>
              <a:t>月</a:t>
            </a:r>
            <a:r>
              <a:rPr lang="en-US" altLang="ja-JP" sz="1200" b="1" dirty="0" smtClean="0"/>
              <a:t>15</a:t>
            </a:r>
            <a:r>
              <a:rPr lang="ja-JP" altLang="en-US" sz="1200" b="1" dirty="0" smtClean="0"/>
              <a:t>日発行</a:t>
            </a:r>
            <a:r>
              <a:rPr lang="ja-JP" altLang="en-US" sz="1100" dirty="0" smtClean="0"/>
              <a:t>　</a:t>
            </a:r>
            <a:endParaRPr kumimoji="1" lang="ja-JP" altLang="en-US" sz="1100" dirty="0"/>
          </a:p>
        </p:txBody>
      </p:sp>
      <p:sp>
        <p:nvSpPr>
          <p:cNvPr id="18" name="正方形/長方形 17"/>
          <p:cNvSpPr/>
          <p:nvPr/>
        </p:nvSpPr>
        <p:spPr>
          <a:xfrm>
            <a:off x="6564016" y="275959"/>
            <a:ext cx="3897221"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800" b="1" i="0" u="none" strike="noStrike" kern="0" cap="none" spc="0" normalizeH="0" baseline="0" noProof="0" dirty="0" smtClean="0">
                <a:ln>
                  <a:solidFill>
                    <a:schemeClr val="tx1"/>
                  </a:solidFill>
                </a:ln>
                <a:solidFill>
                  <a:srgbClr val="FD9DDD"/>
                </a:solidFill>
                <a:effectLst>
                  <a:glow rad="228600">
                    <a:schemeClr val="accent6">
                      <a:satMod val="175000"/>
                      <a:alpha val="40000"/>
                    </a:schemeClr>
                  </a:glow>
                </a:effectLst>
                <a:uLnTx/>
                <a:uFillTx/>
                <a:latin typeface="Harrington" panose="04040505050A02020702" pitchFamily="82" charset="0"/>
                <a:ea typeface="HGS創英角ﾎﾟｯﾌﾟ体" panose="040B0A00000000000000" pitchFamily="50" charset="-128"/>
                <a:cs typeface="+mj-cs"/>
              </a:rPr>
              <a:t>さいかい便り</a:t>
            </a:r>
            <a:endParaRPr kumimoji="0" lang="ja-JP" altLang="en-US" sz="1800" b="0" i="0" u="none" strike="noStrike" kern="0" cap="none" spc="0" normalizeH="0" baseline="0" noProof="0" dirty="0" smtClean="0">
              <a:ln>
                <a:solidFill>
                  <a:schemeClr val="tx1"/>
                </a:solidFill>
              </a:ln>
              <a:solidFill>
                <a:srgbClr val="FD9DDD"/>
              </a:solidFill>
              <a:effectLst>
                <a:glow rad="228600">
                  <a:schemeClr val="accent6">
                    <a:satMod val="175000"/>
                    <a:alpha val="40000"/>
                  </a:schemeClr>
                </a:glow>
              </a:effectLst>
              <a:uLnTx/>
              <a:uFillTx/>
              <a:latin typeface="Harrington" panose="04040505050A02020702" pitchFamily="82" charset="0"/>
            </a:endParaRPr>
          </a:p>
        </p:txBody>
      </p:sp>
      <p:sp>
        <p:nvSpPr>
          <p:cNvPr id="3" name="フローチャート: 処理 2"/>
          <p:cNvSpPr/>
          <p:nvPr/>
        </p:nvSpPr>
        <p:spPr>
          <a:xfrm>
            <a:off x="72565" y="4701279"/>
            <a:ext cx="5949434" cy="2101475"/>
          </a:xfrm>
          <a:prstGeom prst="flowChartProcess">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smtClean="0">
                <a:solidFill>
                  <a:srgbClr val="0070C0"/>
                </a:solidFill>
              </a:rPr>
              <a:t>新型コロナワクチン接種について</a:t>
            </a:r>
            <a:endParaRPr kumimoji="1" lang="en-US" altLang="ja-JP" sz="1400" b="1" dirty="0" smtClean="0">
              <a:solidFill>
                <a:srgbClr val="0070C0"/>
              </a:solidFill>
            </a:endParaRPr>
          </a:p>
          <a:p>
            <a:r>
              <a:rPr kumimoji="1" lang="ja-JP" altLang="en-US" sz="1400" dirty="0" smtClean="0"/>
              <a:t>施設では令和５年度新型コロナワクチン接種を</a:t>
            </a:r>
            <a:r>
              <a:rPr lang="en-US" altLang="ja-JP" sz="1400" dirty="0"/>
              <a:t>6</a:t>
            </a:r>
            <a:r>
              <a:rPr lang="ja-JP" altLang="en-US" sz="1400" dirty="0" smtClean="0"/>
              <a:t>月に予定をしています。接種をご希望される方は同意書の送付をお願い致します。</a:t>
            </a:r>
            <a:endParaRPr lang="en-US" altLang="ja-JP" sz="1400" dirty="0" smtClean="0"/>
          </a:p>
          <a:p>
            <a:r>
              <a:rPr lang="ja-JP" altLang="en-US" sz="1400" dirty="0" smtClean="0"/>
              <a:t>ご不明な点がございましたらご連絡をお願い致します</a:t>
            </a:r>
            <a:endParaRPr lang="en-US" altLang="ja-JP" sz="1400" dirty="0" smtClean="0"/>
          </a:p>
          <a:p>
            <a:endParaRPr lang="en-US" altLang="ja-JP" sz="1400" dirty="0" smtClean="0"/>
          </a:p>
          <a:p>
            <a:r>
              <a:rPr kumimoji="1" lang="ja-JP" altLang="en-US" sz="1400" b="1" dirty="0" smtClean="0">
                <a:solidFill>
                  <a:srgbClr val="FF0000"/>
                </a:solidFill>
              </a:rPr>
              <a:t>面会</a:t>
            </a:r>
            <a:r>
              <a:rPr kumimoji="1" lang="ja-JP" altLang="en-US" sz="1400" b="1" dirty="0">
                <a:solidFill>
                  <a:srgbClr val="FF0000"/>
                </a:solidFill>
              </a:rPr>
              <a:t>緩和</a:t>
            </a:r>
            <a:r>
              <a:rPr kumimoji="1" lang="ja-JP" altLang="en-US" sz="1400" b="1" dirty="0" smtClean="0">
                <a:solidFill>
                  <a:srgbClr val="FF0000"/>
                </a:solidFill>
              </a:rPr>
              <a:t>について</a:t>
            </a:r>
            <a:endParaRPr kumimoji="1" lang="en-US" altLang="ja-JP" sz="1400" b="1" dirty="0" smtClean="0">
              <a:solidFill>
                <a:srgbClr val="FF0000"/>
              </a:solidFill>
            </a:endParaRPr>
          </a:p>
          <a:p>
            <a:r>
              <a:rPr lang="en-US" altLang="ja-JP" sz="1400" dirty="0" smtClean="0"/>
              <a:t>5</a:t>
            </a:r>
            <a:r>
              <a:rPr lang="ja-JP" altLang="en-US" sz="1400" dirty="0" smtClean="0"/>
              <a:t>月</a:t>
            </a:r>
            <a:r>
              <a:rPr lang="en-US" altLang="ja-JP" sz="1400" dirty="0" smtClean="0"/>
              <a:t>16</a:t>
            </a:r>
            <a:r>
              <a:rPr lang="ja-JP" altLang="en-US" sz="1400" dirty="0" smtClean="0"/>
              <a:t>日より親族様</a:t>
            </a:r>
            <a:r>
              <a:rPr lang="en-US" altLang="ja-JP" sz="1400" dirty="0" smtClean="0"/>
              <a:t>2</a:t>
            </a:r>
            <a:r>
              <a:rPr lang="ja-JP" altLang="en-US" sz="1400" dirty="0" smtClean="0"/>
              <a:t>名まで居室での面会が出来るようになりました。</a:t>
            </a:r>
            <a:endParaRPr lang="en-US" altLang="ja-JP" sz="1400" dirty="0" smtClean="0"/>
          </a:p>
          <a:p>
            <a:r>
              <a:rPr lang="ja-JP" altLang="en-US" sz="1400" dirty="0" smtClean="0"/>
              <a:t>２日前までに予約をお願い致します。</a:t>
            </a:r>
            <a:r>
              <a:rPr lang="ja-JP" altLang="en-US" sz="1400" dirty="0"/>
              <a:t>入室</a:t>
            </a:r>
            <a:r>
              <a:rPr lang="ja-JP" altLang="en-US" sz="1400" dirty="0" smtClean="0"/>
              <a:t>１０分間の面会となります。居室内での喫食は控えて下さい。面会時間</a:t>
            </a:r>
            <a:r>
              <a:rPr lang="en-US" altLang="ja-JP" sz="1400" dirty="0" smtClean="0"/>
              <a:t>14</a:t>
            </a:r>
            <a:r>
              <a:rPr lang="ja-JP" altLang="en-US" sz="1400" dirty="0" smtClean="0"/>
              <a:t>：</a:t>
            </a:r>
            <a:r>
              <a:rPr lang="en-US" altLang="ja-JP" sz="1400" dirty="0" smtClean="0"/>
              <a:t>00</a:t>
            </a:r>
            <a:r>
              <a:rPr lang="ja-JP" altLang="en-US" sz="1400" dirty="0" smtClean="0"/>
              <a:t>～</a:t>
            </a:r>
            <a:r>
              <a:rPr lang="en-US" altLang="ja-JP" sz="1400" dirty="0" smtClean="0"/>
              <a:t>16</a:t>
            </a:r>
            <a:r>
              <a:rPr lang="ja-JP" altLang="en-US" sz="1400" dirty="0" smtClean="0"/>
              <a:t>：</a:t>
            </a:r>
            <a:r>
              <a:rPr lang="en-US" altLang="ja-JP" sz="1400" dirty="0" smtClean="0"/>
              <a:t>00</a:t>
            </a:r>
            <a:r>
              <a:rPr lang="ja-JP" altLang="en-US" sz="1400" dirty="0"/>
              <a:t>です</a:t>
            </a:r>
            <a:r>
              <a:rPr lang="ja-JP" altLang="en-US" sz="1400" dirty="0" smtClean="0"/>
              <a:t>。</a:t>
            </a:r>
            <a:endParaRPr kumimoji="1" lang="ja-JP" altLang="en-US" sz="1400" dirty="0"/>
          </a:p>
        </p:txBody>
      </p:sp>
      <p:sp>
        <p:nvSpPr>
          <p:cNvPr id="7" name="フローチャート: 処理 6"/>
          <p:cNvSpPr/>
          <p:nvPr/>
        </p:nvSpPr>
        <p:spPr>
          <a:xfrm>
            <a:off x="3369777" y="4807131"/>
            <a:ext cx="2638911" cy="2287409"/>
          </a:xfrm>
          <a:prstGeom prst="flowChartProcess">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smtClean="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7123" y="2444217"/>
            <a:ext cx="6029122" cy="2616101"/>
          </a:xfrm>
          <a:prstGeom prst="rect">
            <a:avLst/>
          </a:prstGeom>
          <a:noFill/>
        </p:spPr>
        <p:txBody>
          <a:bodyPr wrap="square" rtlCol="0">
            <a:spAutoFit/>
          </a:bodyPr>
          <a:lstStyle/>
          <a:p>
            <a:r>
              <a:rPr lang="en-US" altLang="ja-JP" sz="1400" b="1" dirty="0" smtClean="0">
                <a:ln w="0"/>
                <a:solidFill>
                  <a:srgbClr val="FF0000"/>
                </a:solidFill>
                <a:ea typeface="BIZ UDP明朝 Medium" panose="02020500000000000000" pitchFamily="18" charset="-128"/>
              </a:rPr>
              <a:t>~</a:t>
            </a:r>
            <a:r>
              <a:rPr lang="ja-JP" altLang="en-US" sz="1400" b="1" dirty="0" smtClean="0">
                <a:ln w="0"/>
                <a:solidFill>
                  <a:srgbClr val="FF0000"/>
                </a:solidFill>
                <a:ea typeface="BIZ UDP明朝 Medium" panose="02020500000000000000" pitchFamily="18" charset="-128"/>
              </a:rPr>
              <a:t>機能訓練より～　　歩行能力について</a:t>
            </a:r>
            <a:endParaRPr lang="en-US" altLang="ja-JP" sz="1400" b="1" dirty="0" smtClean="0">
              <a:ln w="0"/>
              <a:solidFill>
                <a:srgbClr val="FF0000"/>
              </a:solidFill>
              <a:ea typeface="BIZ UDP明朝 Medium" panose="02020500000000000000" pitchFamily="18" charset="-128"/>
            </a:endParaRPr>
          </a:p>
          <a:p>
            <a:endParaRPr lang="en-US" altLang="ja-JP" sz="1200" dirty="0" smtClean="0">
              <a:ln w="0"/>
              <a:ea typeface="BIZ UDP明朝 Medium" panose="02020500000000000000" pitchFamily="18" charset="-128"/>
            </a:endParaRPr>
          </a:p>
          <a:p>
            <a:r>
              <a:rPr lang="ja-JP" altLang="en-US" sz="1200" dirty="0" smtClean="0">
                <a:ln w="0"/>
                <a:ea typeface="BIZ UDP明朝 Medium" panose="02020500000000000000" pitchFamily="18" charset="-128"/>
              </a:rPr>
              <a:t>歩行能力とは、立位の状態から継続して歩行可能かどうかの能力です。正常な歩行能力の判断基準は、歩き始めてから立ち止まったり座ったりせずに約５ｍ歩けるかどうかです。</a:t>
            </a:r>
            <a:endParaRPr lang="en-US" altLang="ja-JP" sz="1200" dirty="0" smtClean="0">
              <a:ln w="0"/>
              <a:ea typeface="BIZ UDP明朝 Medium" panose="02020500000000000000" pitchFamily="18" charset="-128"/>
            </a:endParaRPr>
          </a:p>
          <a:p>
            <a:r>
              <a:rPr lang="ja-JP" altLang="en-US" sz="1200" dirty="0" smtClean="0">
                <a:ln w="0"/>
                <a:ea typeface="BIZ UDP明朝 Medium" panose="02020500000000000000" pitchFamily="18" charset="-128"/>
              </a:rPr>
              <a:t>歩行能力が低下すると、歩行速度が遅くなり歩幅が小さくリズムが悪くなり、結果６５歳以上では５人に１人が転倒し重大なけがを負う可能性があります。</a:t>
            </a:r>
            <a:endParaRPr lang="en-US" altLang="ja-JP" sz="1200" dirty="0" smtClean="0">
              <a:ln w="0"/>
              <a:ea typeface="BIZ UDP明朝 Medium" panose="02020500000000000000" pitchFamily="18" charset="-128"/>
            </a:endParaRPr>
          </a:p>
          <a:p>
            <a:r>
              <a:rPr lang="ja-JP" altLang="en-US" sz="1200" dirty="0" smtClean="0">
                <a:ln w="0"/>
                <a:ea typeface="BIZ UDP明朝 Medium" panose="02020500000000000000" pitchFamily="18" charset="-128"/>
              </a:rPr>
              <a:t>歩行能力低下の原因は病気の影響</a:t>
            </a:r>
            <a:r>
              <a:rPr lang="ja-JP" altLang="en-US" sz="1200" dirty="0">
                <a:ln w="0"/>
                <a:ea typeface="BIZ UDP明朝 Medium" panose="02020500000000000000" pitchFamily="18" charset="-128"/>
              </a:rPr>
              <a:t>・</a:t>
            </a:r>
            <a:r>
              <a:rPr lang="ja-JP" altLang="en-US" sz="1200" dirty="0" smtClean="0">
                <a:ln w="0"/>
                <a:ea typeface="BIZ UDP明朝 Medium" panose="02020500000000000000" pitchFamily="18" charset="-128"/>
              </a:rPr>
              <a:t>視力や聴力の低下・バランス能力の低下筋力の低下があります。</a:t>
            </a:r>
            <a:endParaRPr lang="en-US" altLang="ja-JP" sz="1200" dirty="0" smtClean="0">
              <a:ln w="0"/>
              <a:ea typeface="BIZ UDP明朝 Medium" panose="02020500000000000000" pitchFamily="18" charset="-128"/>
            </a:endParaRPr>
          </a:p>
          <a:p>
            <a:r>
              <a:rPr lang="ja-JP" altLang="en-US" sz="1200" dirty="0" smtClean="0">
                <a:ln w="0"/>
                <a:ea typeface="BIZ UDP明朝 Medium" panose="02020500000000000000" pitchFamily="18" charset="-128"/>
              </a:rPr>
              <a:t>歩行能力を維持する方法は、治療を優先するかバランスの良い食事を摂るか筋肉を鍛えるかにあります。</a:t>
            </a:r>
            <a:endParaRPr lang="en-US" altLang="ja-JP" sz="1200" dirty="0" smtClean="0">
              <a:ln w="0"/>
              <a:ea typeface="BIZ UDP明朝 Medium" panose="02020500000000000000" pitchFamily="18" charset="-128"/>
            </a:endParaRPr>
          </a:p>
          <a:p>
            <a:r>
              <a:rPr lang="ja-JP" altLang="en-US" sz="1200" dirty="0">
                <a:ln w="0"/>
                <a:ea typeface="BIZ UDP明朝 Medium" panose="02020500000000000000" pitchFamily="18" charset="-128"/>
              </a:rPr>
              <a:t>普段</a:t>
            </a:r>
            <a:r>
              <a:rPr lang="ja-JP" altLang="en-US" sz="1200" dirty="0" smtClean="0">
                <a:ln w="0"/>
                <a:ea typeface="BIZ UDP明朝 Medium" panose="02020500000000000000" pitchFamily="18" charset="-128"/>
              </a:rPr>
              <a:t>の日常</a:t>
            </a:r>
            <a:r>
              <a:rPr lang="ja-JP" altLang="en-US" sz="1200" dirty="0">
                <a:ln w="0"/>
                <a:ea typeface="BIZ UDP明朝 Medium" panose="02020500000000000000" pitchFamily="18" charset="-128"/>
              </a:rPr>
              <a:t>生活</a:t>
            </a:r>
            <a:r>
              <a:rPr lang="ja-JP" altLang="en-US" sz="1200" dirty="0" smtClean="0">
                <a:ln w="0"/>
                <a:ea typeface="BIZ UDP明朝 Medium" panose="02020500000000000000" pitchFamily="18" charset="-128"/>
              </a:rPr>
              <a:t>において</a:t>
            </a:r>
            <a:r>
              <a:rPr lang="ja-JP" altLang="en-US" sz="1200" dirty="0">
                <a:ln w="0"/>
                <a:ea typeface="BIZ UDP明朝 Medium" panose="02020500000000000000" pitchFamily="18" charset="-128"/>
              </a:rPr>
              <a:t>気</a:t>
            </a:r>
            <a:r>
              <a:rPr lang="ja-JP" altLang="en-US" sz="1200" dirty="0" smtClean="0">
                <a:ln w="0"/>
                <a:ea typeface="BIZ UDP明朝 Medium" panose="02020500000000000000" pitchFamily="18" charset="-128"/>
              </a:rPr>
              <a:t>をつけておきましょう</a:t>
            </a:r>
            <a:r>
              <a:rPr lang="ja-JP" altLang="en-US" sz="1200" dirty="0">
                <a:ln w="0"/>
                <a:ea typeface="BIZ UDP明朝 Medium" panose="02020500000000000000" pitchFamily="18" charset="-128"/>
              </a:rPr>
              <a:t>。</a:t>
            </a:r>
            <a:endParaRPr lang="en-US" altLang="ja-JP" sz="1200" dirty="0" smtClean="0">
              <a:ln w="0"/>
              <a:ea typeface="BIZ UDP明朝 Medium" panose="02020500000000000000" pitchFamily="18" charset="-128"/>
            </a:endParaRPr>
          </a:p>
          <a:p>
            <a:endParaRPr lang="ja-JP" altLang="en-US" sz="1400" dirty="0">
              <a:ln w="0"/>
              <a:ea typeface="BIZ UDP明朝 Medium" panose="02020500000000000000" pitchFamily="18" charset="-128"/>
            </a:endParaRPr>
          </a:p>
          <a:p>
            <a:endParaRPr lang="ja-JP" altLang="en-US" sz="1400" dirty="0">
              <a:ln w="0"/>
              <a:ea typeface="BIZ UDP明朝 Medium" panose="02020500000000000000" pitchFamily="18" charset="-128"/>
            </a:endParaRPr>
          </a:p>
        </p:txBody>
      </p:sp>
      <p:pic>
        <p:nvPicPr>
          <p:cNvPr id="50" name="図 49"/>
          <p:cNvPicPr>
            <a:picLocks noChangeAspect="1"/>
          </p:cNvPicPr>
          <p:nvPr/>
        </p:nvPicPr>
        <p:blipFill rotWithShape="1">
          <a:blip r:embed="rId6" cstate="print">
            <a:extLst>
              <a:ext uri="{28A0092B-C50C-407E-A947-70E740481C1C}">
                <a14:useLocalDpi xmlns:a14="http://schemas.microsoft.com/office/drawing/2010/main" val="0"/>
              </a:ext>
            </a:extLst>
          </a:blip>
          <a:srcRect l="18181" t="2078" r="22468"/>
          <a:stretch/>
        </p:blipFill>
        <p:spPr>
          <a:xfrm>
            <a:off x="6740616" y="1375689"/>
            <a:ext cx="1511164" cy="1402455"/>
          </a:xfrm>
          <a:prstGeom prst="rect">
            <a:avLst/>
          </a:prstGeom>
          <a:ln>
            <a:noFill/>
          </a:ln>
          <a:effectLst>
            <a:softEdge rad="112500"/>
          </a:effectLst>
        </p:spPr>
      </p:pic>
      <p:pic>
        <p:nvPicPr>
          <p:cNvPr id="51" name="図 50"/>
          <p:cNvPicPr>
            <a:picLocks noChangeAspect="1"/>
          </p:cNvPicPr>
          <p:nvPr/>
        </p:nvPicPr>
        <p:blipFill rotWithShape="1">
          <a:blip r:embed="rId7" cstate="print">
            <a:extLst>
              <a:ext uri="{28A0092B-C50C-407E-A947-70E740481C1C}">
                <a14:useLocalDpi xmlns:a14="http://schemas.microsoft.com/office/drawing/2010/main" val="0"/>
              </a:ext>
            </a:extLst>
          </a:blip>
          <a:srcRect l="33637" t="-693" r="31559" b="43664"/>
          <a:stretch/>
        </p:blipFill>
        <p:spPr>
          <a:xfrm>
            <a:off x="6983893" y="3226839"/>
            <a:ext cx="1369417" cy="1262112"/>
          </a:xfrm>
          <a:prstGeom prst="rect">
            <a:avLst/>
          </a:prstGeom>
          <a:ln>
            <a:noFill/>
          </a:ln>
          <a:effectLst>
            <a:softEdge rad="112500"/>
          </a:effectLst>
        </p:spPr>
      </p:pic>
      <p:sp>
        <p:nvSpPr>
          <p:cNvPr id="53" name="正方形/長方形 52"/>
          <p:cNvSpPr/>
          <p:nvPr/>
        </p:nvSpPr>
        <p:spPr>
          <a:xfrm>
            <a:off x="95956" y="5316583"/>
            <a:ext cx="5912732" cy="15432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026" name="Picture 2" descr="かわいい鯉のぼりのイラスト | フリー素材 イラストミン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59914" y="89580"/>
            <a:ext cx="1533409" cy="146208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rotWithShape="1">
          <a:blip r:embed="rId9" cstate="print">
            <a:extLst>
              <a:ext uri="{28A0092B-C50C-407E-A947-70E740481C1C}">
                <a14:useLocalDpi xmlns:a14="http://schemas.microsoft.com/office/drawing/2010/main" val="0"/>
              </a:ext>
            </a:extLst>
          </a:blip>
          <a:srcRect l="35477" t="14857" r="21095" b="25144"/>
          <a:stretch/>
        </p:blipFill>
        <p:spPr>
          <a:xfrm>
            <a:off x="8586723" y="3103672"/>
            <a:ext cx="1382865" cy="1432902"/>
          </a:xfrm>
          <a:prstGeom prst="rect">
            <a:avLst/>
          </a:prstGeom>
          <a:ln>
            <a:noFill/>
          </a:ln>
          <a:effectLst>
            <a:softEdge rad="112500"/>
          </a:effectLst>
        </p:spPr>
      </p:pic>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1768" y="1497600"/>
            <a:ext cx="1552460" cy="1163923"/>
          </a:xfrm>
          <a:prstGeom prst="rect">
            <a:avLst/>
          </a:prstGeom>
          <a:ln>
            <a:noFill/>
          </a:ln>
          <a:effectLst>
            <a:softEdge rad="112500"/>
          </a:effectLst>
        </p:spPr>
      </p:pic>
      <p:pic>
        <p:nvPicPr>
          <p:cNvPr id="6" name="図 5"/>
          <p:cNvPicPr>
            <a:picLocks noChangeAspect="1"/>
          </p:cNvPicPr>
          <p:nvPr/>
        </p:nvPicPr>
        <p:blipFill rotWithShape="1">
          <a:blip r:embed="rId11" cstate="print">
            <a:extLst>
              <a:ext uri="{28A0092B-C50C-407E-A947-70E740481C1C}">
                <a14:useLocalDpi xmlns:a14="http://schemas.microsoft.com/office/drawing/2010/main" val="0"/>
              </a:ext>
            </a:extLst>
          </a:blip>
          <a:srcRect l="13332" t="26095" r="34667"/>
          <a:stretch/>
        </p:blipFill>
        <p:spPr>
          <a:xfrm>
            <a:off x="8512626" y="1350428"/>
            <a:ext cx="1327076" cy="1414575"/>
          </a:xfrm>
          <a:prstGeom prst="rect">
            <a:avLst/>
          </a:prstGeom>
          <a:ln>
            <a:noFill/>
          </a:ln>
          <a:effectLst>
            <a:softEdge rad="112500"/>
          </a:effectLst>
        </p:spPr>
      </p:pic>
      <p:pic>
        <p:nvPicPr>
          <p:cNvPr id="9" name="図 8"/>
          <p:cNvPicPr>
            <a:picLocks noChangeAspect="1"/>
          </p:cNvPicPr>
          <p:nvPr/>
        </p:nvPicPr>
        <p:blipFill rotWithShape="1">
          <a:blip r:embed="rId12" cstate="print">
            <a:extLst>
              <a:ext uri="{28A0092B-C50C-407E-A947-70E740481C1C}">
                <a14:useLocalDpi xmlns:a14="http://schemas.microsoft.com/office/drawing/2010/main" val="0"/>
              </a:ext>
            </a:extLst>
          </a:blip>
          <a:srcRect l="32543" t="27214" r="35978" b="32939"/>
          <a:stretch/>
        </p:blipFill>
        <p:spPr>
          <a:xfrm>
            <a:off x="9278156" y="4924299"/>
            <a:ext cx="989250" cy="1073271"/>
          </a:xfrm>
          <a:prstGeom prst="rect">
            <a:avLst/>
          </a:prstGeom>
          <a:ln>
            <a:noFill/>
          </a:ln>
          <a:effectLst>
            <a:softEdge rad="112500"/>
          </a:effectLst>
        </p:spPr>
      </p:pic>
      <p:pic>
        <p:nvPicPr>
          <p:cNvPr id="10" name="図 9"/>
          <p:cNvPicPr>
            <a:picLocks noChangeAspect="1"/>
          </p:cNvPicPr>
          <p:nvPr/>
        </p:nvPicPr>
        <p:blipFill rotWithShape="1">
          <a:blip r:embed="rId13" cstate="print">
            <a:extLst>
              <a:ext uri="{28A0092B-C50C-407E-A947-70E740481C1C}">
                <a14:useLocalDpi xmlns:a14="http://schemas.microsoft.com/office/drawing/2010/main" val="0"/>
              </a:ext>
            </a:extLst>
          </a:blip>
          <a:srcRect l="30532" t="28161" r="44491" b="29634"/>
          <a:stretch/>
        </p:blipFill>
        <p:spPr>
          <a:xfrm>
            <a:off x="7725883" y="4612406"/>
            <a:ext cx="1261964" cy="1533795"/>
          </a:xfrm>
          <a:prstGeom prst="rect">
            <a:avLst/>
          </a:prstGeom>
          <a:ln>
            <a:noFill/>
          </a:ln>
          <a:effectLst>
            <a:softEdge rad="112500"/>
          </a:effectLst>
        </p:spPr>
      </p:pic>
      <p:pic>
        <p:nvPicPr>
          <p:cNvPr id="25" name="図 24"/>
          <p:cNvPicPr>
            <a:picLocks noChangeAspect="1"/>
          </p:cNvPicPr>
          <p:nvPr/>
        </p:nvPicPr>
        <p:blipFill rotWithShape="1">
          <a:blip r:embed="rId14" cstate="print">
            <a:extLst>
              <a:ext uri="{28A0092B-C50C-407E-A947-70E740481C1C}">
                <a14:useLocalDpi xmlns:a14="http://schemas.microsoft.com/office/drawing/2010/main" val="0"/>
              </a:ext>
            </a:extLst>
          </a:blip>
          <a:srcRect l="20468" t="36862" r="28506" b="-2473"/>
          <a:stretch/>
        </p:blipFill>
        <p:spPr>
          <a:xfrm>
            <a:off x="10081768" y="2971699"/>
            <a:ext cx="1675356" cy="1772392"/>
          </a:xfrm>
          <a:prstGeom prst="rect">
            <a:avLst/>
          </a:prstGeom>
          <a:ln>
            <a:noFill/>
          </a:ln>
          <a:effectLst>
            <a:softEdge rad="112500"/>
          </a:effectLst>
        </p:spPr>
      </p:pic>
      <p:pic>
        <p:nvPicPr>
          <p:cNvPr id="4" name="図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649" y="96370"/>
            <a:ext cx="1737192" cy="1302894"/>
          </a:xfrm>
          <a:prstGeom prst="rect">
            <a:avLst/>
          </a:prstGeom>
          <a:ln>
            <a:noFill/>
          </a:ln>
          <a:effectLst>
            <a:softEdge rad="112500"/>
          </a:effectLst>
        </p:spPr>
      </p:pic>
      <p:sp>
        <p:nvSpPr>
          <p:cNvPr id="12" name="テキスト ボックス 11"/>
          <p:cNvSpPr txBox="1"/>
          <p:nvPr/>
        </p:nvSpPr>
        <p:spPr>
          <a:xfrm>
            <a:off x="95956" y="19594"/>
            <a:ext cx="1380147" cy="369332"/>
          </a:xfrm>
          <a:prstGeom prst="rect">
            <a:avLst/>
          </a:prstGeom>
          <a:noFill/>
        </p:spPr>
        <p:txBody>
          <a:bodyPr wrap="square" rtlCol="0">
            <a:spAutoFit/>
          </a:bodyPr>
          <a:lstStyle/>
          <a:p>
            <a:r>
              <a:rPr kumimoji="1" lang="ja-JP" altLang="en-US" b="1" u="sng" dirty="0" smtClean="0"/>
              <a:t>新入職紹介</a:t>
            </a:r>
            <a:endParaRPr kumimoji="1" lang="ja-JP" altLang="en-US" b="1" u="sng" dirty="0"/>
          </a:p>
        </p:txBody>
      </p:sp>
      <p:sp>
        <p:nvSpPr>
          <p:cNvPr id="13" name="角丸四角形吹き出し 12"/>
          <p:cNvSpPr/>
          <p:nvPr/>
        </p:nvSpPr>
        <p:spPr>
          <a:xfrm>
            <a:off x="1875401" y="77831"/>
            <a:ext cx="4059769" cy="1150077"/>
          </a:xfrm>
          <a:prstGeom prst="wedgeRoundRectCallout">
            <a:avLst>
              <a:gd name="adj1" fmla="val -61069"/>
              <a:gd name="adj2" fmla="val 40782"/>
              <a:gd name="adj3" fmla="val 1666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500" dirty="0" smtClean="0">
                <a:latin typeface="HGPｺﾞｼｯｸE" panose="020B0900000000000000" pitchFamily="50" charset="-128"/>
                <a:ea typeface="HGPｺﾞｼｯｸE" panose="020B0900000000000000" pitchFamily="50" charset="-128"/>
              </a:rPr>
              <a:t>初めまして。栄養士の小林です。</a:t>
            </a:r>
            <a:endParaRPr kumimoji="1" lang="en-US" altLang="ja-JP" sz="1500" dirty="0" smtClean="0">
              <a:latin typeface="HGPｺﾞｼｯｸE" panose="020B0900000000000000" pitchFamily="50" charset="-128"/>
              <a:ea typeface="HGPｺﾞｼｯｸE" panose="020B0900000000000000" pitchFamily="50" charset="-128"/>
            </a:endParaRPr>
          </a:p>
          <a:p>
            <a:r>
              <a:rPr kumimoji="1" lang="ja-JP" altLang="en-US" sz="1500" dirty="0" smtClean="0">
                <a:latin typeface="HGPｺﾞｼｯｸE" panose="020B0900000000000000" pitchFamily="50" charset="-128"/>
                <a:ea typeface="HGPｺﾞｼｯｸE" panose="020B0900000000000000" pitchFamily="50" charset="-128"/>
              </a:rPr>
              <a:t>美味しいお食事で笑顔になってもらいたいです。</a:t>
            </a:r>
            <a:endParaRPr kumimoji="1" lang="en-US" altLang="ja-JP" sz="1500" dirty="0" smtClean="0">
              <a:latin typeface="HGPｺﾞｼｯｸE" panose="020B0900000000000000" pitchFamily="50" charset="-128"/>
              <a:ea typeface="HGPｺﾞｼｯｸE" panose="020B0900000000000000" pitchFamily="50" charset="-128"/>
            </a:endParaRPr>
          </a:p>
          <a:p>
            <a:r>
              <a:rPr kumimoji="1" lang="ja-JP" altLang="en-US" sz="1500" dirty="0" smtClean="0">
                <a:latin typeface="HGPｺﾞｼｯｸE" panose="020B0900000000000000" pitchFamily="50" charset="-128"/>
                <a:ea typeface="HGPｺﾞｼｯｸE" panose="020B0900000000000000" pitchFamily="50" charset="-128"/>
              </a:rPr>
              <a:t>よろしくお願いします。</a:t>
            </a:r>
            <a:endParaRPr kumimoji="1" lang="ja-JP" altLang="en-US" sz="1500" dirty="0">
              <a:latin typeface="HGPｺﾞｼｯｸE" panose="020B0900000000000000" pitchFamily="50" charset="-128"/>
              <a:ea typeface="HGPｺﾞｼｯｸE" panose="020B0900000000000000" pitchFamily="50" charset="-128"/>
            </a:endParaRPr>
          </a:p>
        </p:txBody>
      </p:sp>
      <p:sp>
        <p:nvSpPr>
          <p:cNvPr id="27" name="角丸四角形吹き出し 26"/>
          <p:cNvSpPr/>
          <p:nvPr/>
        </p:nvSpPr>
        <p:spPr>
          <a:xfrm>
            <a:off x="95956" y="1268560"/>
            <a:ext cx="4078549" cy="1079287"/>
          </a:xfrm>
          <a:prstGeom prst="wedgeRoundRectCallout">
            <a:avLst>
              <a:gd name="adj1" fmla="val 59271"/>
              <a:gd name="adj2" fmla="val 24880"/>
              <a:gd name="adj3" fmla="val 16667"/>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latin typeface="HGPｺﾞｼｯｸE" panose="020B0900000000000000" pitchFamily="50" charset="-128"/>
                <a:ea typeface="HGPｺﾞｼｯｸE" panose="020B0900000000000000" pitchFamily="50" charset="-128"/>
              </a:rPr>
              <a:t>初めまして。アデ・トリヤントです。</a:t>
            </a:r>
            <a:endParaRPr lang="en-US" altLang="ja-JP" sz="1400" dirty="0" smtClean="0">
              <a:latin typeface="HGPｺﾞｼｯｸE" panose="020B0900000000000000" pitchFamily="50" charset="-128"/>
              <a:ea typeface="HGPｺﾞｼｯｸE" panose="020B0900000000000000" pitchFamily="50" charset="-128"/>
            </a:endParaRPr>
          </a:p>
          <a:p>
            <a:r>
              <a:rPr lang="ja-JP" altLang="en-US" sz="1400" dirty="0">
                <a:latin typeface="HGPｺﾞｼｯｸE" panose="020B0900000000000000" pitchFamily="50" charset="-128"/>
                <a:ea typeface="HGPｺﾞｼｯｸE" panose="020B0900000000000000" pitchFamily="50" charset="-128"/>
              </a:rPr>
              <a:t>入居者様</a:t>
            </a:r>
            <a:r>
              <a:rPr lang="ja-JP" altLang="en-US" sz="1400" dirty="0" smtClean="0">
                <a:latin typeface="HGPｺﾞｼｯｸE" panose="020B0900000000000000" pitchFamily="50" charset="-128"/>
                <a:ea typeface="HGPｺﾞｼｯｸE" panose="020B0900000000000000" pitchFamily="50" charset="-128"/>
              </a:rPr>
              <a:t>に元気になってもらいたいです。介護が必要な方に立派な介護が出来るような介護士になりたいです。これから頑張ります。</a:t>
            </a:r>
            <a:endParaRPr lang="en-US" altLang="ja-JP" sz="1400" dirty="0" smtClean="0">
              <a:latin typeface="HGPｺﾞｼｯｸE" panose="020B0900000000000000" pitchFamily="50" charset="-128"/>
              <a:ea typeface="HGPｺﾞｼｯｸE" panose="020B0900000000000000" pitchFamily="50" charset="-128"/>
            </a:endParaRPr>
          </a:p>
          <a:p>
            <a:r>
              <a:rPr lang="ja-JP" altLang="en-US" sz="1400" dirty="0" smtClean="0">
                <a:latin typeface="HGPｺﾞｼｯｸE" panose="020B0900000000000000" pitchFamily="50" charset="-128"/>
                <a:ea typeface="HGPｺﾞｼｯｸE" panose="020B0900000000000000" pitchFamily="50" charset="-128"/>
              </a:rPr>
              <a:t>よろしくお願い致します</a:t>
            </a:r>
            <a:r>
              <a:rPr lang="ja-JP" altLang="en-US" sz="1400" dirty="0" smtClean="0"/>
              <a:t>。</a:t>
            </a:r>
            <a:endParaRPr kumimoji="1" lang="ja-JP" altLang="en-US" sz="1400" dirty="0"/>
          </a:p>
        </p:txBody>
      </p:sp>
      <p:pic>
        <p:nvPicPr>
          <p:cNvPr id="14" name="図 13"/>
          <p:cNvPicPr>
            <a:picLocks noChangeAspect="1"/>
          </p:cNvPicPr>
          <p:nvPr/>
        </p:nvPicPr>
        <p:blipFill rotWithShape="1">
          <a:blip r:embed="rId16" cstate="print">
            <a:extLst>
              <a:ext uri="{28A0092B-C50C-407E-A947-70E740481C1C}">
                <a14:useLocalDpi xmlns:a14="http://schemas.microsoft.com/office/drawing/2010/main" val="0"/>
              </a:ext>
            </a:extLst>
          </a:blip>
          <a:srcRect t="19846" r="7667"/>
          <a:stretch/>
        </p:blipFill>
        <p:spPr>
          <a:xfrm>
            <a:off x="4416571" y="1167430"/>
            <a:ext cx="1468710" cy="1152828"/>
          </a:xfrm>
          <a:prstGeom prst="rect">
            <a:avLst/>
          </a:prstGeom>
          <a:ln>
            <a:noFill/>
          </a:ln>
          <a:effectLst>
            <a:softEdge rad="112500"/>
          </a:effectLst>
        </p:spPr>
      </p:pic>
    </p:spTree>
    <p:extLst>
      <p:ext uri="{BB962C8B-B14F-4D97-AF65-F5344CB8AC3E}">
        <p14:creationId xmlns:p14="http://schemas.microsoft.com/office/powerpoint/2010/main" val="394713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ページ目 | ターコイズブルーの写真素材｜写真素材なら「写真AC」無料（フリー）ダウンロード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1" y="-1559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6830660" y="5739028"/>
            <a:ext cx="4687747" cy="96975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400" dirty="0" smtClean="0">
              <a:latin typeface="HG創英角ｺﾞｼｯｸUB" panose="020B0909000000000000" pitchFamily="49" charset="-128"/>
              <a:ea typeface="HG創英角ｺﾞｼｯｸUB" panose="020B0909000000000000" pitchFamily="49" charset="-128"/>
            </a:endParaRPr>
          </a:p>
        </p:txBody>
      </p:sp>
      <p:sp>
        <p:nvSpPr>
          <p:cNvPr id="54" name="角丸四角形 53"/>
          <p:cNvSpPr/>
          <p:nvPr/>
        </p:nvSpPr>
        <p:spPr>
          <a:xfrm>
            <a:off x="227945" y="3262351"/>
            <a:ext cx="5652583" cy="73229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4708" y="35460"/>
            <a:ext cx="5967672" cy="2074977"/>
          </a:xfrm>
          <a:prstGeom prst="roundRect">
            <a:avLst>
              <a:gd name="adj" fmla="val 555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44470" y="5031422"/>
            <a:ext cx="6012820" cy="1775203"/>
          </a:xfrm>
          <a:prstGeom prst="roundRect">
            <a:avLst>
              <a:gd name="adj" fmla="val 368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44470" y="2152109"/>
            <a:ext cx="5996349" cy="2823925"/>
          </a:xfrm>
          <a:prstGeom prst="roundRect">
            <a:avLst>
              <a:gd name="adj" fmla="val 3822"/>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50939" y="5072410"/>
            <a:ext cx="4797066" cy="6569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100" dirty="0" smtClean="0">
              <a:latin typeface="HG創英角ｺﾞｼｯｸUB" panose="020B0909000000000000" pitchFamily="49" charset="-128"/>
              <a:ea typeface="HG創英角ｺﾞｼｯｸUB" panose="020B0909000000000000" pitchFamily="49" charset="-128"/>
            </a:endParaRPr>
          </a:p>
        </p:txBody>
      </p:sp>
      <p:sp>
        <p:nvSpPr>
          <p:cNvPr id="59" name="角丸四角形 58"/>
          <p:cNvSpPr/>
          <p:nvPr/>
        </p:nvSpPr>
        <p:spPr>
          <a:xfrm>
            <a:off x="6165970" y="35460"/>
            <a:ext cx="5891047" cy="6755885"/>
          </a:xfrm>
          <a:prstGeom prst="roundRect">
            <a:avLst>
              <a:gd name="adj" fmla="val 1134"/>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l="16475" t="28762" r="26239" b="10856"/>
          <a:stretch/>
        </p:blipFill>
        <p:spPr>
          <a:xfrm>
            <a:off x="1631236" y="2773996"/>
            <a:ext cx="1070724" cy="846433"/>
          </a:xfrm>
          <a:prstGeom prst="rect">
            <a:avLst/>
          </a:prstGeom>
          <a:ln>
            <a:noFill/>
          </a:ln>
          <a:effectLst>
            <a:softEdge rad="112500"/>
          </a:effectLst>
        </p:spPr>
      </p:pic>
      <p:pic>
        <p:nvPicPr>
          <p:cNvPr id="67" name="図 66"/>
          <p:cNvPicPr>
            <a:picLocks noChangeAspect="1"/>
          </p:cNvPicPr>
          <p:nvPr/>
        </p:nvPicPr>
        <p:blipFill rotWithShape="1">
          <a:blip r:embed="rId4" cstate="print">
            <a:extLst>
              <a:ext uri="{28A0092B-C50C-407E-A947-70E740481C1C}">
                <a14:useLocalDpi xmlns:a14="http://schemas.microsoft.com/office/drawing/2010/main" val="0"/>
              </a:ext>
            </a:extLst>
          </a:blip>
          <a:srcRect l="11334" t="20952" r="32095" b="11429"/>
          <a:stretch/>
        </p:blipFill>
        <p:spPr>
          <a:xfrm>
            <a:off x="223591" y="3669556"/>
            <a:ext cx="1164886" cy="1044280"/>
          </a:xfrm>
          <a:prstGeom prst="rect">
            <a:avLst/>
          </a:prstGeom>
          <a:ln>
            <a:noFill/>
          </a:ln>
          <a:effectLst>
            <a:softEdge rad="112500"/>
          </a:effectLst>
        </p:spPr>
      </p:pic>
      <p:pic>
        <p:nvPicPr>
          <p:cNvPr id="69" name="図 68"/>
          <p:cNvPicPr>
            <a:picLocks noChangeAspect="1"/>
          </p:cNvPicPr>
          <p:nvPr/>
        </p:nvPicPr>
        <p:blipFill rotWithShape="1">
          <a:blip r:embed="rId5" cstate="print">
            <a:extLst>
              <a:ext uri="{28A0092B-C50C-407E-A947-70E740481C1C}">
                <a14:useLocalDpi xmlns:a14="http://schemas.microsoft.com/office/drawing/2010/main" val="0"/>
              </a:ext>
            </a:extLst>
          </a:blip>
          <a:srcRect l="5476" t="29143" r="55667" b="23999"/>
          <a:stretch/>
        </p:blipFill>
        <p:spPr>
          <a:xfrm>
            <a:off x="1505738" y="3737293"/>
            <a:ext cx="1021662" cy="924003"/>
          </a:xfrm>
          <a:prstGeom prst="rect">
            <a:avLst/>
          </a:prstGeom>
          <a:ln>
            <a:noFill/>
          </a:ln>
          <a:effectLst>
            <a:softEdge rad="112500"/>
          </a:effectLst>
        </p:spPr>
      </p:pic>
      <p:pic>
        <p:nvPicPr>
          <p:cNvPr id="70" name="図 69" descr="第2回「摂食&lt;strong&gt;嚥下&lt;/strong&gt;サポーター評価者研修」を受講して | 仁誠会‐熊本の人工透析・臨時透析・介護・リハビリ"/>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310" y="2433751"/>
            <a:ext cx="1476044" cy="1000294"/>
          </a:xfrm>
          <a:prstGeom prst="rect">
            <a:avLst/>
          </a:prstGeom>
        </p:spPr>
      </p:pic>
      <p:pic>
        <p:nvPicPr>
          <p:cNvPr id="71" name="図 70"/>
          <p:cNvPicPr>
            <a:picLocks noChangeAspect="1"/>
          </p:cNvPicPr>
          <p:nvPr/>
        </p:nvPicPr>
        <p:blipFill rotWithShape="1">
          <a:blip r:embed="rId7" cstate="print">
            <a:extLst>
              <a:ext uri="{28A0092B-C50C-407E-A947-70E740481C1C}">
                <a14:useLocalDpi xmlns:a14="http://schemas.microsoft.com/office/drawing/2010/main" val="0"/>
              </a:ext>
            </a:extLst>
          </a:blip>
          <a:srcRect l="-3667" t="10477" r="9095" b="571"/>
          <a:stretch/>
        </p:blipFill>
        <p:spPr>
          <a:xfrm>
            <a:off x="3763035" y="5066131"/>
            <a:ext cx="1135353" cy="800921"/>
          </a:xfrm>
          <a:prstGeom prst="rect">
            <a:avLst/>
          </a:prstGeom>
        </p:spPr>
      </p:pic>
      <p:pic>
        <p:nvPicPr>
          <p:cNvPr id="72" name="図 71"/>
          <p:cNvPicPr>
            <a:picLocks noChangeAspect="1"/>
          </p:cNvPicPr>
          <p:nvPr/>
        </p:nvPicPr>
        <p:blipFill rotWithShape="1">
          <a:blip r:embed="rId8" cstate="print">
            <a:extLst>
              <a:ext uri="{28A0092B-C50C-407E-A947-70E740481C1C}">
                <a14:useLocalDpi xmlns:a14="http://schemas.microsoft.com/office/drawing/2010/main" val="0"/>
              </a:ext>
            </a:extLst>
          </a:blip>
          <a:srcRect l="-523" t="9715" r="6094"/>
          <a:stretch/>
        </p:blipFill>
        <p:spPr>
          <a:xfrm>
            <a:off x="807214" y="5854827"/>
            <a:ext cx="1256676" cy="901156"/>
          </a:xfrm>
          <a:prstGeom prst="rect">
            <a:avLst/>
          </a:prstGeom>
        </p:spPr>
      </p:pic>
      <p:pic>
        <p:nvPicPr>
          <p:cNvPr id="73" name="図 72"/>
          <p:cNvPicPr>
            <a:picLocks noChangeAspect="1"/>
          </p:cNvPicPr>
          <p:nvPr/>
        </p:nvPicPr>
        <p:blipFill rotWithShape="1">
          <a:blip r:embed="rId9" cstate="print">
            <a:extLst>
              <a:ext uri="{28A0092B-C50C-407E-A947-70E740481C1C}">
                <a14:useLocalDpi xmlns:a14="http://schemas.microsoft.com/office/drawing/2010/main" val="0"/>
              </a:ext>
            </a:extLst>
          </a:blip>
          <a:srcRect t="11809" r="3095"/>
          <a:stretch/>
        </p:blipFill>
        <p:spPr>
          <a:xfrm>
            <a:off x="933259" y="5139891"/>
            <a:ext cx="980648" cy="669347"/>
          </a:xfrm>
          <a:prstGeom prst="rect">
            <a:avLst/>
          </a:prstGeom>
        </p:spPr>
      </p:pic>
      <p:pic>
        <p:nvPicPr>
          <p:cNvPr id="74" name="図 73"/>
          <p:cNvPicPr>
            <a:picLocks noChangeAspect="1"/>
          </p:cNvPicPr>
          <p:nvPr/>
        </p:nvPicPr>
        <p:blipFill rotWithShape="1">
          <a:blip r:embed="rId10" cstate="print">
            <a:extLst>
              <a:ext uri="{28A0092B-C50C-407E-A947-70E740481C1C}">
                <a14:useLocalDpi xmlns:a14="http://schemas.microsoft.com/office/drawing/2010/main" val="0"/>
              </a:ext>
            </a:extLst>
          </a:blip>
          <a:srcRect l="27333" t="9905" r="32666"/>
          <a:stretch/>
        </p:blipFill>
        <p:spPr>
          <a:xfrm>
            <a:off x="130778" y="5703803"/>
            <a:ext cx="630165" cy="1064528"/>
          </a:xfrm>
          <a:prstGeom prst="rect">
            <a:avLst/>
          </a:prstGeom>
        </p:spPr>
      </p:pic>
      <p:pic>
        <p:nvPicPr>
          <p:cNvPr id="75" name="図 74"/>
          <p:cNvPicPr>
            <a:picLocks noChangeAspect="1"/>
          </p:cNvPicPr>
          <p:nvPr/>
        </p:nvPicPr>
        <p:blipFill rotWithShape="1">
          <a:blip r:embed="rId11" cstate="print">
            <a:extLst>
              <a:ext uri="{28A0092B-C50C-407E-A947-70E740481C1C}">
                <a14:useLocalDpi xmlns:a14="http://schemas.microsoft.com/office/drawing/2010/main" val="0"/>
              </a:ext>
            </a:extLst>
          </a:blip>
          <a:srcRect t="20871" r="-3691" b="18552"/>
          <a:stretch/>
        </p:blipFill>
        <p:spPr>
          <a:xfrm>
            <a:off x="2129490" y="5084359"/>
            <a:ext cx="1633545" cy="715748"/>
          </a:xfrm>
          <a:prstGeom prst="rect">
            <a:avLst/>
          </a:prstGeom>
        </p:spPr>
      </p:pic>
      <p:pic>
        <p:nvPicPr>
          <p:cNvPr id="76" name="図 75"/>
          <p:cNvPicPr>
            <a:picLocks noChangeAspect="1"/>
          </p:cNvPicPr>
          <p:nvPr/>
        </p:nvPicPr>
        <p:blipFill rotWithShape="1">
          <a:blip r:embed="rId12" cstate="print">
            <a:extLst>
              <a:ext uri="{28A0092B-C50C-407E-A947-70E740481C1C}">
                <a14:useLocalDpi xmlns:a14="http://schemas.microsoft.com/office/drawing/2010/main" val="0"/>
              </a:ext>
            </a:extLst>
          </a:blip>
          <a:srcRect l="8047" t="10666" r="-2049"/>
          <a:stretch/>
        </p:blipFill>
        <p:spPr>
          <a:xfrm>
            <a:off x="4994049" y="5104884"/>
            <a:ext cx="1052159" cy="749943"/>
          </a:xfrm>
          <a:prstGeom prst="rect">
            <a:avLst/>
          </a:prstGeom>
        </p:spPr>
      </p:pic>
      <p:sp>
        <p:nvSpPr>
          <p:cNvPr id="77" name="角丸四角形 76"/>
          <p:cNvSpPr/>
          <p:nvPr/>
        </p:nvSpPr>
        <p:spPr>
          <a:xfrm>
            <a:off x="2234562" y="6086277"/>
            <a:ext cx="3822727" cy="4974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latin typeface="BIZ UDPゴシック" panose="020B0400000000000000" pitchFamily="50" charset="-128"/>
                <a:ea typeface="BIZ UDPゴシック" panose="020B0400000000000000" pitchFamily="50" charset="-128"/>
              </a:rPr>
              <a:t>４月</a:t>
            </a:r>
            <a:r>
              <a:rPr lang="en-US" altLang="ja-JP" sz="1200" dirty="0" smtClean="0">
                <a:latin typeface="BIZ UDPゴシック" panose="020B0400000000000000" pitchFamily="50" charset="-128"/>
                <a:ea typeface="BIZ UDPゴシック" panose="020B0400000000000000" pitchFamily="50" charset="-128"/>
              </a:rPr>
              <a:t>22</a:t>
            </a:r>
            <a:r>
              <a:rPr lang="ja-JP" altLang="en-US" sz="1200" dirty="0" smtClean="0">
                <a:latin typeface="BIZ UDPゴシック" panose="020B0400000000000000" pitchFamily="50" charset="-128"/>
                <a:ea typeface="BIZ UDPゴシック" panose="020B0400000000000000" pitchFamily="50" charset="-128"/>
              </a:rPr>
              <a:t>日（土）３年ぶりに家族会総会を行いました。</a:t>
            </a:r>
            <a:r>
              <a:rPr lang="ja-JP" altLang="en-US" sz="1200" dirty="0">
                <a:latin typeface="BIZ UDPゴシック" panose="020B0400000000000000" pitchFamily="50" charset="-128"/>
                <a:ea typeface="BIZ UDPゴシック" panose="020B0400000000000000" pitchFamily="50" charset="-128"/>
              </a:rPr>
              <a:t>ご</a:t>
            </a:r>
            <a:r>
              <a:rPr lang="ja-JP" altLang="en-US" sz="1200" dirty="0" smtClean="0">
                <a:latin typeface="BIZ UDPゴシック" panose="020B0400000000000000" pitchFamily="50" charset="-128"/>
                <a:ea typeface="BIZ UDPゴシック" panose="020B0400000000000000" pitchFamily="50" charset="-128"/>
              </a:rPr>
              <a:t>多忙の中</a:t>
            </a:r>
            <a:r>
              <a:rPr lang="ja-JP" altLang="en-US" sz="1200" dirty="0">
                <a:latin typeface="BIZ UDPゴシック" panose="020B0400000000000000" pitchFamily="50" charset="-128"/>
                <a:ea typeface="BIZ UDPゴシック" panose="020B0400000000000000" pitchFamily="50" charset="-128"/>
              </a:rPr>
              <a:t>、</a:t>
            </a:r>
            <a:r>
              <a:rPr lang="ja-JP" altLang="en-US" sz="1200" dirty="0" smtClean="0">
                <a:latin typeface="BIZ UDPゴシック" panose="020B0400000000000000" pitchFamily="50" charset="-128"/>
                <a:ea typeface="BIZ UDPゴシック" panose="020B0400000000000000" pitchFamily="50" charset="-128"/>
              </a:rPr>
              <a:t>参加いただきありがとうございました。これまで以上に連携を深めていきたいと思います。</a:t>
            </a:r>
            <a:endParaRPr lang="en-US" altLang="ja-JP" sz="1200" smtClean="0">
              <a:latin typeface="BIZ UDPゴシック" panose="020B0400000000000000" pitchFamily="50" charset="-128"/>
              <a:ea typeface="BIZ UDPゴシック" panose="020B0400000000000000" pitchFamily="50" charset="-128"/>
            </a:endParaRPr>
          </a:p>
          <a:p>
            <a:r>
              <a:rPr lang="ja-JP" altLang="en-US" sz="1200" smtClean="0">
                <a:latin typeface="BIZ UDPゴシック" panose="020B0400000000000000" pitchFamily="50" charset="-128"/>
                <a:ea typeface="BIZ UDPゴシック" panose="020B0400000000000000" pitchFamily="50" charset="-128"/>
              </a:rPr>
              <a:t>これから</a:t>
            </a:r>
            <a:r>
              <a:rPr lang="ja-JP" altLang="en-US" sz="1200" dirty="0" smtClean="0">
                <a:latin typeface="BIZ UDPゴシック" panose="020B0400000000000000" pitchFamily="50" charset="-128"/>
                <a:ea typeface="BIZ UDPゴシック" panose="020B0400000000000000" pitchFamily="50" charset="-128"/>
              </a:rPr>
              <a:t>もよろしくお願い致します。</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13" cstate="print">
            <a:extLst>
              <a:ext uri="{28A0092B-C50C-407E-A947-70E740481C1C}">
                <a14:useLocalDpi xmlns:a14="http://schemas.microsoft.com/office/drawing/2010/main" val="0"/>
              </a:ext>
            </a:extLst>
          </a:blip>
          <a:srcRect l="190" t="21333" r="7239" b="2"/>
          <a:stretch/>
        </p:blipFill>
        <p:spPr>
          <a:xfrm>
            <a:off x="3964480" y="2719416"/>
            <a:ext cx="1604517" cy="1022632"/>
          </a:xfrm>
          <a:prstGeom prst="rect">
            <a:avLst/>
          </a:prstGeom>
          <a:ln>
            <a:noFill/>
          </a:ln>
          <a:effectLst>
            <a:softEdge rad="112500"/>
          </a:effectLst>
        </p:spPr>
      </p:pic>
      <p:pic>
        <p:nvPicPr>
          <p:cNvPr id="3" name="図 2"/>
          <p:cNvPicPr>
            <a:picLocks noChangeAspect="1"/>
          </p:cNvPicPr>
          <p:nvPr/>
        </p:nvPicPr>
        <p:blipFill rotWithShape="1">
          <a:blip r:embed="rId14" cstate="print">
            <a:extLst>
              <a:ext uri="{28A0092B-C50C-407E-A947-70E740481C1C}">
                <a14:useLocalDpi xmlns:a14="http://schemas.microsoft.com/office/drawing/2010/main" val="0"/>
              </a:ext>
            </a:extLst>
          </a:blip>
          <a:srcRect l="8618" t="14288" r="40668" b="28951"/>
          <a:stretch/>
        </p:blipFill>
        <p:spPr>
          <a:xfrm>
            <a:off x="2628046" y="2765759"/>
            <a:ext cx="1024903" cy="860341"/>
          </a:xfrm>
          <a:prstGeom prst="rect">
            <a:avLst/>
          </a:prstGeom>
          <a:ln>
            <a:noFill/>
          </a:ln>
          <a:effectLst>
            <a:softEdge rad="112500"/>
          </a:effectLst>
        </p:spPr>
      </p:pic>
      <p:pic>
        <p:nvPicPr>
          <p:cNvPr id="1026" name="Picture 2" descr="桜の花びらの手書きイラスト - ONWAイラスト"/>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86600" y="1535470"/>
            <a:ext cx="1071559" cy="1071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月 のタグのイラスト | 無料のフリー素材 イラストエイト"/>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37233" y="4314080"/>
            <a:ext cx="818255" cy="91177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お礼（&lt;strong&gt;お辞儀）のイラスト&lt;/strong&gt;・無料（フリー）素材"/>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320" y="5098795"/>
            <a:ext cx="741415" cy="566714"/>
          </a:xfrm>
          <a:prstGeom prst="rect">
            <a:avLst/>
          </a:prstGeom>
        </p:spPr>
      </p:pic>
      <p:pic>
        <p:nvPicPr>
          <p:cNvPr id="6" name="図 5"/>
          <p:cNvPicPr>
            <a:picLocks noChangeAspect="1"/>
          </p:cNvPicPr>
          <p:nvPr/>
        </p:nvPicPr>
        <p:blipFill rotWithShape="1">
          <a:blip r:embed="rId18" cstate="print">
            <a:extLst>
              <a:ext uri="{28A0092B-C50C-407E-A947-70E740481C1C}">
                <a14:useLocalDpi xmlns:a14="http://schemas.microsoft.com/office/drawing/2010/main" val="0"/>
              </a:ext>
            </a:extLst>
          </a:blip>
          <a:srcRect l="38447" t="-2768"/>
          <a:stretch/>
        </p:blipFill>
        <p:spPr>
          <a:xfrm>
            <a:off x="10652636" y="687622"/>
            <a:ext cx="1247086" cy="1171614"/>
          </a:xfrm>
          <a:prstGeom prst="rect">
            <a:avLst/>
          </a:prstGeom>
          <a:ln>
            <a:noFill/>
          </a:ln>
          <a:effectLst>
            <a:softEdge rad="112500"/>
          </a:effectLst>
        </p:spPr>
      </p:pic>
      <p:pic>
        <p:nvPicPr>
          <p:cNvPr id="7" name="図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25922" y="2117441"/>
            <a:ext cx="1418461" cy="798087"/>
          </a:xfrm>
          <a:prstGeom prst="rect">
            <a:avLst/>
          </a:prstGeom>
          <a:ln>
            <a:noFill/>
          </a:ln>
          <a:effectLst>
            <a:softEdge rad="112500"/>
          </a:effectLst>
        </p:spPr>
      </p:pic>
      <p:pic>
        <p:nvPicPr>
          <p:cNvPr id="13" name="図 12"/>
          <p:cNvPicPr>
            <a:picLocks noChangeAspect="1"/>
          </p:cNvPicPr>
          <p:nvPr/>
        </p:nvPicPr>
        <p:blipFill rotWithShape="1">
          <a:blip r:embed="rId20" cstate="print">
            <a:extLst>
              <a:ext uri="{28A0092B-C50C-407E-A947-70E740481C1C}">
                <a14:useLocalDpi xmlns:a14="http://schemas.microsoft.com/office/drawing/2010/main" val="0"/>
              </a:ext>
            </a:extLst>
          </a:blip>
          <a:srcRect t="18650" r="17890" b="14360"/>
          <a:stretch/>
        </p:blipFill>
        <p:spPr>
          <a:xfrm>
            <a:off x="7628723" y="832374"/>
            <a:ext cx="1391558" cy="851483"/>
          </a:xfrm>
          <a:prstGeom prst="rect">
            <a:avLst/>
          </a:prstGeom>
          <a:ln>
            <a:noFill/>
          </a:ln>
          <a:effectLst>
            <a:softEdge rad="112500"/>
          </a:effectLst>
        </p:spPr>
      </p:pic>
      <p:pic>
        <p:nvPicPr>
          <p:cNvPr id="16" name="図 15"/>
          <p:cNvPicPr>
            <a:picLocks noChangeAspect="1"/>
          </p:cNvPicPr>
          <p:nvPr/>
        </p:nvPicPr>
        <p:blipFill rotWithShape="1">
          <a:blip r:embed="rId21" cstate="print">
            <a:extLst>
              <a:ext uri="{28A0092B-C50C-407E-A947-70E740481C1C}">
                <a14:useLocalDpi xmlns:a14="http://schemas.microsoft.com/office/drawing/2010/main" val="0"/>
              </a:ext>
            </a:extLst>
          </a:blip>
          <a:srcRect l="43302" t="6304" r="10606" b="31082"/>
          <a:stretch/>
        </p:blipFill>
        <p:spPr>
          <a:xfrm>
            <a:off x="6389803" y="1826432"/>
            <a:ext cx="1130231" cy="1151499"/>
          </a:xfrm>
          <a:prstGeom prst="rect">
            <a:avLst/>
          </a:prstGeom>
          <a:ln>
            <a:noFill/>
          </a:ln>
          <a:effectLst>
            <a:softEdge rad="112500"/>
          </a:effectLst>
        </p:spPr>
      </p:pic>
      <p:pic>
        <p:nvPicPr>
          <p:cNvPr id="20" name="図 19"/>
          <p:cNvPicPr>
            <a:picLocks noChangeAspect="1"/>
          </p:cNvPicPr>
          <p:nvPr/>
        </p:nvPicPr>
        <p:blipFill rotWithShape="1">
          <a:blip r:embed="rId22" cstate="print">
            <a:extLst>
              <a:ext uri="{28A0092B-C50C-407E-A947-70E740481C1C}">
                <a14:useLocalDpi xmlns:a14="http://schemas.microsoft.com/office/drawing/2010/main" val="0"/>
              </a:ext>
            </a:extLst>
          </a:blip>
          <a:srcRect l="11191" t="19048" r="20522"/>
          <a:stretch/>
        </p:blipFill>
        <p:spPr>
          <a:xfrm>
            <a:off x="10635820" y="3127994"/>
            <a:ext cx="1096644" cy="975049"/>
          </a:xfrm>
          <a:prstGeom prst="rect">
            <a:avLst/>
          </a:prstGeom>
          <a:ln>
            <a:noFill/>
          </a:ln>
          <a:effectLst>
            <a:softEdge rad="112500"/>
          </a:effectLst>
        </p:spPr>
      </p:pic>
      <p:pic>
        <p:nvPicPr>
          <p:cNvPr id="21" name="図 20"/>
          <p:cNvPicPr>
            <a:picLocks noChangeAspect="1"/>
          </p:cNvPicPr>
          <p:nvPr/>
        </p:nvPicPr>
        <p:blipFill rotWithShape="1">
          <a:blip r:embed="rId23" cstate="print">
            <a:extLst>
              <a:ext uri="{28A0092B-C50C-407E-A947-70E740481C1C}">
                <a14:useLocalDpi xmlns:a14="http://schemas.microsoft.com/office/drawing/2010/main" val="0"/>
              </a:ext>
            </a:extLst>
          </a:blip>
          <a:srcRect t="28382" r="5096"/>
          <a:stretch/>
        </p:blipFill>
        <p:spPr>
          <a:xfrm>
            <a:off x="8701535" y="3262304"/>
            <a:ext cx="1648844" cy="933213"/>
          </a:xfrm>
          <a:prstGeom prst="rect">
            <a:avLst/>
          </a:prstGeom>
          <a:ln>
            <a:noFill/>
          </a:ln>
          <a:effectLst>
            <a:softEdge rad="112500"/>
          </a:effectLst>
        </p:spPr>
      </p:pic>
      <p:pic>
        <p:nvPicPr>
          <p:cNvPr id="23" name="図 22"/>
          <p:cNvPicPr>
            <a:picLocks noChangeAspect="1"/>
          </p:cNvPicPr>
          <p:nvPr/>
        </p:nvPicPr>
        <p:blipFill rotWithShape="1">
          <a:blip r:embed="rId24" cstate="print">
            <a:extLst>
              <a:ext uri="{28A0092B-C50C-407E-A947-70E740481C1C}">
                <a14:useLocalDpi xmlns:a14="http://schemas.microsoft.com/office/drawing/2010/main" val="0"/>
              </a:ext>
            </a:extLst>
          </a:blip>
          <a:srcRect l="1" t="26667" r="-4619"/>
          <a:stretch/>
        </p:blipFill>
        <p:spPr>
          <a:xfrm>
            <a:off x="9298352" y="5632564"/>
            <a:ext cx="1506223" cy="859860"/>
          </a:xfrm>
          <a:prstGeom prst="rect">
            <a:avLst/>
          </a:prstGeom>
          <a:ln>
            <a:noFill/>
          </a:ln>
          <a:effectLst>
            <a:softEdge rad="112500"/>
          </a:effectLst>
        </p:spPr>
      </p:pic>
      <p:pic>
        <p:nvPicPr>
          <p:cNvPr id="24" name="図 23"/>
          <p:cNvPicPr>
            <a:picLocks noChangeAspect="1"/>
          </p:cNvPicPr>
          <p:nvPr/>
        </p:nvPicPr>
        <p:blipFill rotWithShape="1">
          <a:blip r:embed="rId25" cstate="print">
            <a:extLst>
              <a:ext uri="{28A0092B-C50C-407E-A947-70E740481C1C}">
                <a14:useLocalDpi xmlns:a14="http://schemas.microsoft.com/office/drawing/2010/main" val="0"/>
              </a:ext>
            </a:extLst>
          </a:blip>
          <a:srcRect l="762" t="9715" r="14667" b="4000"/>
          <a:stretch/>
        </p:blipFill>
        <p:spPr>
          <a:xfrm>
            <a:off x="7448577" y="3182295"/>
            <a:ext cx="1310124" cy="1002511"/>
          </a:xfrm>
          <a:prstGeom prst="rect">
            <a:avLst/>
          </a:prstGeom>
          <a:ln>
            <a:noFill/>
          </a:ln>
          <a:effectLst>
            <a:softEdge rad="112500"/>
          </a:effectLst>
        </p:spPr>
      </p:pic>
      <p:pic>
        <p:nvPicPr>
          <p:cNvPr id="26" name="図 25" descr="商用フリー・無料イラスト_5月&lt;strong&gt;母の日の&lt;/strong&gt;イラスト_mothersday017 | 商用OK!フリー素材集「ナイスなイラスト」"/>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486914" y="3138520"/>
            <a:ext cx="854570" cy="854570"/>
          </a:xfrm>
          <a:prstGeom prst="rect">
            <a:avLst/>
          </a:prstGeom>
        </p:spPr>
      </p:pic>
      <p:pic>
        <p:nvPicPr>
          <p:cNvPr id="27" name="図 2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035379" y="847139"/>
            <a:ext cx="1584822" cy="935555"/>
          </a:xfrm>
          <a:prstGeom prst="rect">
            <a:avLst/>
          </a:prstGeom>
          <a:ln>
            <a:noFill/>
          </a:ln>
          <a:effectLst>
            <a:softEdge rad="112500"/>
          </a:effectLst>
        </p:spPr>
      </p:pic>
      <p:pic>
        <p:nvPicPr>
          <p:cNvPr id="32" name="図 31"/>
          <p:cNvPicPr>
            <a:picLocks noChangeAspect="1"/>
          </p:cNvPicPr>
          <p:nvPr/>
        </p:nvPicPr>
        <p:blipFill rotWithShape="1">
          <a:blip r:embed="rId28" cstate="print">
            <a:extLst>
              <a:ext uri="{28A0092B-C50C-407E-A947-70E740481C1C}">
                <a14:useLocalDpi xmlns:a14="http://schemas.microsoft.com/office/drawing/2010/main" val="0"/>
              </a:ext>
            </a:extLst>
          </a:blip>
          <a:srcRect t="6476" r="2667"/>
          <a:stretch/>
        </p:blipFill>
        <p:spPr>
          <a:xfrm>
            <a:off x="6504778" y="5605983"/>
            <a:ext cx="1206332" cy="869339"/>
          </a:xfrm>
          <a:prstGeom prst="rect">
            <a:avLst/>
          </a:prstGeom>
          <a:ln>
            <a:noFill/>
          </a:ln>
          <a:effectLst>
            <a:softEdge rad="112500"/>
          </a:effectLst>
        </p:spPr>
      </p:pic>
      <p:pic>
        <p:nvPicPr>
          <p:cNvPr id="33" name="図 32"/>
          <p:cNvPicPr>
            <a:picLocks noChangeAspect="1"/>
          </p:cNvPicPr>
          <p:nvPr/>
        </p:nvPicPr>
        <p:blipFill rotWithShape="1">
          <a:blip r:embed="rId29" cstate="print">
            <a:extLst>
              <a:ext uri="{28A0092B-C50C-407E-A947-70E740481C1C}">
                <a14:useLocalDpi xmlns:a14="http://schemas.microsoft.com/office/drawing/2010/main" val="0"/>
              </a:ext>
            </a:extLst>
          </a:blip>
          <a:srcRect l="191" t="19619" r="13952"/>
          <a:stretch/>
        </p:blipFill>
        <p:spPr>
          <a:xfrm>
            <a:off x="7774110" y="5566478"/>
            <a:ext cx="1480563" cy="1039597"/>
          </a:xfrm>
          <a:prstGeom prst="rect">
            <a:avLst/>
          </a:prstGeom>
          <a:ln>
            <a:noFill/>
          </a:ln>
          <a:effectLst>
            <a:softEdge rad="112500"/>
          </a:effectLst>
        </p:spPr>
      </p:pic>
      <p:pic>
        <p:nvPicPr>
          <p:cNvPr id="5" name="図 4"/>
          <p:cNvPicPr>
            <a:picLocks noChangeAspect="1"/>
          </p:cNvPicPr>
          <p:nvPr/>
        </p:nvPicPr>
        <p:blipFill rotWithShape="1">
          <a:blip r:embed="rId30" cstate="print">
            <a:extLst>
              <a:ext uri="{28A0092B-C50C-407E-A947-70E740481C1C}">
                <a14:useLocalDpi xmlns:a14="http://schemas.microsoft.com/office/drawing/2010/main" val="0"/>
              </a:ext>
            </a:extLst>
          </a:blip>
          <a:srcRect l="-1667" t="21333" r="17382"/>
          <a:stretch/>
        </p:blipFill>
        <p:spPr>
          <a:xfrm>
            <a:off x="8541741" y="4428314"/>
            <a:ext cx="1324577" cy="927204"/>
          </a:xfrm>
          <a:prstGeom prst="rect">
            <a:avLst/>
          </a:prstGeom>
          <a:ln>
            <a:noFill/>
          </a:ln>
          <a:effectLst>
            <a:softEdge rad="112500"/>
          </a:effectLst>
        </p:spPr>
      </p:pic>
      <p:pic>
        <p:nvPicPr>
          <p:cNvPr id="9" name="図 8"/>
          <p:cNvPicPr>
            <a:picLocks noChangeAspect="1"/>
          </p:cNvPicPr>
          <p:nvPr/>
        </p:nvPicPr>
        <p:blipFill rotWithShape="1">
          <a:blip r:embed="rId31" cstate="print">
            <a:extLst>
              <a:ext uri="{28A0092B-C50C-407E-A947-70E740481C1C}">
                <a14:useLocalDpi xmlns:a14="http://schemas.microsoft.com/office/drawing/2010/main" val="0"/>
              </a:ext>
            </a:extLst>
          </a:blip>
          <a:srcRect l="7051" t="14250" r="24843" b="29182"/>
          <a:stretch/>
        </p:blipFill>
        <p:spPr>
          <a:xfrm>
            <a:off x="6748650" y="4429804"/>
            <a:ext cx="1441582" cy="898036"/>
          </a:xfrm>
          <a:prstGeom prst="rect">
            <a:avLst/>
          </a:prstGeom>
          <a:ln>
            <a:noFill/>
          </a:ln>
          <a:effectLst>
            <a:softEdge rad="112500"/>
          </a:effectLst>
        </p:spPr>
      </p:pic>
      <p:pic>
        <p:nvPicPr>
          <p:cNvPr id="12" name="図 11"/>
          <p:cNvPicPr>
            <a:picLocks noChangeAspect="1"/>
          </p:cNvPicPr>
          <p:nvPr/>
        </p:nvPicPr>
        <p:blipFill rotWithShape="1">
          <a:blip r:embed="rId32" cstate="print">
            <a:extLst>
              <a:ext uri="{28A0092B-C50C-407E-A947-70E740481C1C}">
                <a14:useLocalDpi xmlns:a14="http://schemas.microsoft.com/office/drawing/2010/main" val="0"/>
              </a:ext>
            </a:extLst>
          </a:blip>
          <a:srcRect l="17633" t="17243" r="24292" b="26721"/>
          <a:stretch/>
        </p:blipFill>
        <p:spPr>
          <a:xfrm>
            <a:off x="10223528" y="4365060"/>
            <a:ext cx="1330466" cy="962780"/>
          </a:xfrm>
          <a:prstGeom prst="rect">
            <a:avLst/>
          </a:prstGeom>
          <a:ln>
            <a:noFill/>
          </a:ln>
          <a:effectLst>
            <a:softEdge rad="112500"/>
          </a:effectLst>
        </p:spPr>
      </p:pic>
      <p:pic>
        <p:nvPicPr>
          <p:cNvPr id="14" name="図 13"/>
          <p:cNvPicPr>
            <a:picLocks noChangeAspect="1"/>
          </p:cNvPicPr>
          <p:nvPr/>
        </p:nvPicPr>
        <p:blipFill rotWithShape="1">
          <a:blip r:embed="rId33" cstate="print">
            <a:extLst>
              <a:ext uri="{28A0092B-C50C-407E-A947-70E740481C1C}">
                <a14:useLocalDpi xmlns:a14="http://schemas.microsoft.com/office/drawing/2010/main" val="0"/>
              </a:ext>
            </a:extLst>
          </a:blip>
          <a:srcRect l="32675" t="7499" r="19914" b="23172"/>
          <a:stretch/>
        </p:blipFill>
        <p:spPr>
          <a:xfrm>
            <a:off x="6464421" y="403551"/>
            <a:ext cx="1127925" cy="1237046"/>
          </a:xfrm>
          <a:prstGeom prst="rect">
            <a:avLst/>
          </a:prstGeom>
          <a:ln>
            <a:noFill/>
          </a:ln>
          <a:effectLst>
            <a:softEdge rad="112500"/>
          </a:effectLst>
        </p:spPr>
      </p:pic>
      <p:pic>
        <p:nvPicPr>
          <p:cNvPr id="17" name="図 16"/>
          <p:cNvPicPr>
            <a:picLocks noChangeAspect="1"/>
          </p:cNvPicPr>
          <p:nvPr/>
        </p:nvPicPr>
        <p:blipFill rotWithShape="1">
          <a:blip r:embed="rId34" cstate="print">
            <a:extLst>
              <a:ext uri="{28A0092B-C50C-407E-A947-70E740481C1C}">
                <a14:useLocalDpi xmlns:a14="http://schemas.microsoft.com/office/drawing/2010/main" val="0"/>
              </a:ext>
            </a:extLst>
          </a:blip>
          <a:srcRect l="29613" t="8867" r="22788" b="19344"/>
          <a:stretch/>
        </p:blipFill>
        <p:spPr>
          <a:xfrm>
            <a:off x="10836773" y="5398125"/>
            <a:ext cx="1062949" cy="1202351"/>
          </a:xfrm>
          <a:prstGeom prst="rect">
            <a:avLst/>
          </a:prstGeom>
          <a:ln>
            <a:noFill/>
          </a:ln>
          <a:effectLst>
            <a:softEdge rad="112500"/>
          </a:effectLst>
        </p:spPr>
      </p:pic>
      <p:sp>
        <p:nvSpPr>
          <p:cNvPr id="18" name="正方形/長方形 17"/>
          <p:cNvSpPr/>
          <p:nvPr/>
        </p:nvSpPr>
        <p:spPr>
          <a:xfrm>
            <a:off x="2683432" y="3518864"/>
            <a:ext cx="2953802" cy="13901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BIZ UDPゴシック" panose="020B0400000000000000" pitchFamily="50" charset="-128"/>
                <a:ea typeface="BIZ UDPゴシック" panose="020B0400000000000000" pitchFamily="50" charset="-128"/>
              </a:rPr>
              <a:t>嚥下とは「飲み込み」のことです。</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舌や口の周り、首などの筋肉を使って食べ物や飲み物を喉の方へ送り込んで喉を通過した食べ物をさらに食道へ送り込む一連の動作を指します。嚥下体操は、そのために必要な筋肉の体操です。</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rotWithShape="1">
          <a:blip r:embed="rId35" cstate="print">
            <a:extLst>
              <a:ext uri="{28A0092B-C50C-407E-A947-70E740481C1C}">
                <a14:useLocalDpi xmlns:a14="http://schemas.microsoft.com/office/drawing/2010/main" val="0"/>
              </a:ext>
            </a:extLst>
          </a:blip>
          <a:srcRect l="22923" t="29182" r="28181" b="20110"/>
          <a:stretch/>
        </p:blipFill>
        <p:spPr>
          <a:xfrm>
            <a:off x="10376119" y="1960524"/>
            <a:ext cx="1216871" cy="946454"/>
          </a:xfrm>
          <a:prstGeom prst="rect">
            <a:avLst/>
          </a:prstGeom>
          <a:ln>
            <a:noFill/>
          </a:ln>
          <a:effectLst>
            <a:softEdge rad="112500"/>
          </a:effectLst>
        </p:spPr>
      </p:pic>
      <p:pic>
        <p:nvPicPr>
          <p:cNvPr id="25" name="図 24"/>
          <p:cNvPicPr>
            <a:picLocks noChangeAspect="1"/>
          </p:cNvPicPr>
          <p:nvPr/>
        </p:nvPicPr>
        <p:blipFill rotWithShape="1">
          <a:blip r:embed="rId36" cstate="print">
            <a:extLst>
              <a:ext uri="{28A0092B-C50C-407E-A947-70E740481C1C}">
                <a14:useLocalDpi xmlns:a14="http://schemas.microsoft.com/office/drawing/2010/main" val="0"/>
              </a:ext>
            </a:extLst>
          </a:blip>
          <a:srcRect l="24047" t="15810" r="15525" b="19428"/>
          <a:stretch/>
        </p:blipFill>
        <p:spPr>
          <a:xfrm>
            <a:off x="8851971" y="1837027"/>
            <a:ext cx="1370718" cy="1101760"/>
          </a:xfrm>
          <a:prstGeom prst="rect">
            <a:avLst/>
          </a:prstGeom>
          <a:ln>
            <a:noFill/>
          </a:ln>
          <a:effectLst>
            <a:softEdge rad="112500"/>
          </a:effectLst>
        </p:spPr>
      </p:pic>
      <p:pic>
        <p:nvPicPr>
          <p:cNvPr id="28" name="図 27"/>
          <p:cNvPicPr>
            <a:picLocks noChangeAspect="1"/>
          </p:cNvPicPr>
          <p:nvPr/>
        </p:nvPicPr>
        <p:blipFill rotWithShape="1">
          <a:blip r:embed="rId37" cstate="print">
            <a:extLst>
              <a:ext uri="{28A0092B-C50C-407E-A947-70E740481C1C}">
                <a14:useLocalDpi xmlns:a14="http://schemas.microsoft.com/office/drawing/2010/main" val="0"/>
              </a:ext>
            </a:extLst>
          </a:blip>
          <a:srcRect l="6333" t="16192" r="16667" b="26856"/>
          <a:stretch/>
        </p:blipFill>
        <p:spPr>
          <a:xfrm>
            <a:off x="341753" y="127910"/>
            <a:ext cx="1803876" cy="1000666"/>
          </a:xfrm>
          <a:prstGeom prst="rect">
            <a:avLst/>
          </a:prstGeom>
          <a:ln>
            <a:noFill/>
          </a:ln>
          <a:effectLst>
            <a:softEdge rad="112500"/>
          </a:effectLst>
        </p:spPr>
      </p:pic>
      <p:pic>
        <p:nvPicPr>
          <p:cNvPr id="29" name="図 28"/>
          <p:cNvPicPr>
            <a:picLocks noChangeAspect="1"/>
          </p:cNvPicPr>
          <p:nvPr/>
        </p:nvPicPr>
        <p:blipFill rotWithShape="1">
          <a:blip r:embed="rId38" cstate="print">
            <a:extLst>
              <a:ext uri="{28A0092B-C50C-407E-A947-70E740481C1C}">
                <a14:useLocalDpi xmlns:a14="http://schemas.microsoft.com/office/drawing/2010/main" val="0"/>
              </a:ext>
            </a:extLst>
          </a:blip>
          <a:srcRect l="41919" t="29903" r="4809" b="13791"/>
          <a:stretch/>
        </p:blipFill>
        <p:spPr>
          <a:xfrm>
            <a:off x="514835" y="1184952"/>
            <a:ext cx="1205699" cy="955753"/>
          </a:xfrm>
          <a:prstGeom prst="rect">
            <a:avLst/>
          </a:prstGeom>
          <a:ln>
            <a:noFill/>
          </a:ln>
          <a:effectLst>
            <a:softEdge rad="112500"/>
          </a:effectLst>
        </p:spPr>
      </p:pic>
      <p:sp>
        <p:nvSpPr>
          <p:cNvPr id="34" name="角丸四角形 33"/>
          <p:cNvSpPr/>
          <p:nvPr/>
        </p:nvSpPr>
        <p:spPr>
          <a:xfrm>
            <a:off x="2063890" y="429606"/>
            <a:ext cx="3257930" cy="16306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j-lt"/>
                <a:ea typeface="BIZ UDPゴシック" panose="020B0400000000000000" pitchFamily="50" charset="-128"/>
              </a:rPr>
              <a:t>長崎短期大学より介護実習生が来て</a:t>
            </a:r>
            <a:endParaRPr kumimoji="1" lang="en-US" altLang="ja-JP" sz="1400" dirty="0" smtClean="0">
              <a:solidFill>
                <a:schemeClr val="tx1"/>
              </a:solidFill>
              <a:latin typeface="+mj-lt"/>
              <a:ea typeface="BIZ UDPゴシック" panose="020B0400000000000000" pitchFamily="50" charset="-128"/>
            </a:endParaRPr>
          </a:p>
          <a:p>
            <a:r>
              <a:rPr lang="ja-JP" altLang="en-US" sz="1400" dirty="0">
                <a:solidFill>
                  <a:schemeClr val="tx1"/>
                </a:solidFill>
                <a:latin typeface="+mj-lt"/>
                <a:ea typeface="BIZ UDPゴシック" panose="020B0400000000000000" pitchFamily="50" charset="-128"/>
              </a:rPr>
              <a:t>勉強</a:t>
            </a:r>
            <a:r>
              <a:rPr lang="ja-JP" altLang="en-US" sz="1400" dirty="0" smtClean="0">
                <a:solidFill>
                  <a:schemeClr val="tx1"/>
                </a:solidFill>
                <a:latin typeface="+mj-lt"/>
                <a:ea typeface="BIZ UDPゴシック" panose="020B0400000000000000" pitchFamily="50" charset="-128"/>
              </a:rPr>
              <a:t>をされています</a:t>
            </a:r>
            <a:r>
              <a:rPr kumimoji="1" lang="ja-JP" altLang="en-US" sz="1400" dirty="0" smtClean="0">
                <a:solidFill>
                  <a:schemeClr val="tx1"/>
                </a:solidFill>
                <a:latin typeface="+mj-lt"/>
                <a:ea typeface="BIZ UDPゴシック" panose="020B0400000000000000" pitchFamily="50" charset="-128"/>
              </a:rPr>
              <a:t>。</a:t>
            </a:r>
            <a:endParaRPr kumimoji="1" lang="en-US" altLang="ja-JP" sz="1400" dirty="0" smtClean="0">
              <a:solidFill>
                <a:schemeClr val="tx1"/>
              </a:solidFill>
              <a:latin typeface="+mj-lt"/>
              <a:ea typeface="BIZ UDPゴシック" panose="020B0400000000000000" pitchFamily="50" charset="-128"/>
            </a:endParaRPr>
          </a:p>
          <a:p>
            <a:r>
              <a:rPr kumimoji="1" lang="ja-JP" altLang="en-US" sz="1400" dirty="0" smtClean="0">
                <a:solidFill>
                  <a:schemeClr val="tx1"/>
                </a:solidFill>
                <a:latin typeface="+mj-lt"/>
                <a:ea typeface="BIZ UDPゴシック" panose="020B0400000000000000" pitchFamily="50" charset="-128"/>
              </a:rPr>
              <a:t>新入職の職員と共に毎日反省会が行われています。</a:t>
            </a:r>
            <a:endParaRPr kumimoji="1" lang="en-US" altLang="ja-JP" sz="1400" dirty="0" smtClean="0">
              <a:solidFill>
                <a:schemeClr val="tx1"/>
              </a:solidFill>
              <a:latin typeface="+mj-lt"/>
              <a:ea typeface="BIZ UDPゴシック" panose="020B0400000000000000" pitchFamily="50" charset="-128"/>
            </a:endParaRPr>
          </a:p>
          <a:p>
            <a:r>
              <a:rPr lang="ja-JP" altLang="en-US" sz="1400" dirty="0" smtClean="0">
                <a:solidFill>
                  <a:schemeClr val="tx1"/>
                </a:solidFill>
                <a:latin typeface="+mj-lt"/>
                <a:ea typeface="BIZ UDPゴシック" panose="020B0400000000000000" pitchFamily="50" charset="-128"/>
              </a:rPr>
              <a:t>皆さん日本語がとても上手です</a:t>
            </a:r>
            <a:endParaRPr kumimoji="1" lang="en-US" altLang="ja-JP" sz="1400" dirty="0" smtClean="0">
              <a:solidFill>
                <a:schemeClr val="tx1"/>
              </a:solidFill>
              <a:latin typeface="+mj-lt"/>
              <a:ea typeface="BIZ UDPゴシック" panose="020B0400000000000000" pitchFamily="50" charset="-128"/>
            </a:endParaRPr>
          </a:p>
        </p:txBody>
      </p:sp>
      <p:pic>
        <p:nvPicPr>
          <p:cNvPr id="35" name="図 34" descr="&lt;strong&gt;勉強&lt;/strong&gt;をしている看護師の&lt;strong&gt;イラスト&lt;/strong&gt; | かわいいフリー素材集 いらすとや"/>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572350" y="1344006"/>
            <a:ext cx="937642" cy="812232"/>
          </a:xfrm>
          <a:prstGeom prst="rect">
            <a:avLst/>
          </a:prstGeom>
        </p:spPr>
      </p:pic>
      <p:pic>
        <p:nvPicPr>
          <p:cNvPr id="36" name="図 35" descr="【おかしいです。】 フリー ティー &lt;strong&gt;タイム&lt;/strong&gt; &lt;strong&gt;イラスト&lt;/strong&gt;"/>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141841" y="172234"/>
            <a:ext cx="3465734" cy="555940"/>
          </a:xfrm>
          <a:prstGeom prst="rect">
            <a:avLst/>
          </a:prstGeom>
        </p:spPr>
      </p:pic>
      <p:sp>
        <p:nvSpPr>
          <p:cNvPr id="8" name="角丸四角形 7"/>
          <p:cNvSpPr/>
          <p:nvPr/>
        </p:nvSpPr>
        <p:spPr>
          <a:xfrm>
            <a:off x="1692536" y="2197910"/>
            <a:ext cx="3689361" cy="52916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solidFill>
                  <a:srgbClr val="7030A0"/>
                </a:solidFill>
                <a:latin typeface="BIZ UDP明朝 Medium" panose="02020500000000000000" pitchFamily="18" charset="-128"/>
                <a:ea typeface="BIZ UDP明朝 Medium" panose="02020500000000000000" pitchFamily="18" charset="-128"/>
              </a:rPr>
              <a:t>～嚥下体操の様子～</a:t>
            </a:r>
            <a:endParaRPr kumimoji="1" lang="ja-JP" altLang="en-US" dirty="0">
              <a:solidFill>
                <a:srgbClr val="7030A0"/>
              </a:solidFill>
              <a:latin typeface="BIZ UDP明朝 Medium" panose="02020500000000000000" pitchFamily="18" charset="-128"/>
              <a:ea typeface="BIZ UDP明朝 Medium" panose="02020500000000000000" pitchFamily="18" charset="-128"/>
            </a:endParaRPr>
          </a:p>
        </p:txBody>
      </p:sp>
      <p:sp>
        <p:nvSpPr>
          <p:cNvPr id="10" name="正方形/長方形 9"/>
          <p:cNvSpPr/>
          <p:nvPr/>
        </p:nvSpPr>
        <p:spPr>
          <a:xfrm>
            <a:off x="2289218" y="88398"/>
            <a:ext cx="3032601" cy="4597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solidFill>
                  <a:srgbClr val="FF0000"/>
                </a:solidFill>
                <a:latin typeface="BIZ UDPゴシック" panose="020B0400000000000000" pitchFamily="50" charset="-128"/>
                <a:ea typeface="BIZ UDPゴシック" panose="020B0400000000000000" pitchFamily="50" charset="-128"/>
              </a:rPr>
              <a:t>～施設のトピックス～</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863555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318</Words>
  <Application>Microsoft Office PowerPoint</Application>
  <PresentationFormat>ワイド画面</PresentationFormat>
  <Paragraphs>37</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BIZ UDP明朝 Medium</vt:lpstr>
      <vt:lpstr>HGPｺﾞｼｯｸE</vt:lpstr>
      <vt:lpstr>HGP創英角ｺﾞｼｯｸUB</vt:lpstr>
      <vt:lpstr>HGS創英角ﾎﾟｯﾌﾟ体</vt:lpstr>
      <vt:lpstr>HG創英角ｺﾞｼｯｸUB</vt:lpstr>
      <vt:lpstr>游ゴシック</vt:lpstr>
      <vt:lpstr>游ゴシック Light</vt:lpstr>
      <vt:lpstr>Arial</vt:lpstr>
      <vt:lpstr>Harrington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User</dc:creator>
  <cp:lastModifiedBy>user201803-05</cp:lastModifiedBy>
  <cp:revision>236</cp:revision>
  <cp:lastPrinted>2023-06-14T00:53:09Z</cp:lastPrinted>
  <dcterms:created xsi:type="dcterms:W3CDTF">2022-12-19T01:20:00Z</dcterms:created>
  <dcterms:modified xsi:type="dcterms:W3CDTF">2023-06-14T03:06:21Z</dcterms:modified>
</cp:coreProperties>
</file>